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82" r:id="rId10"/>
    <p:sldId id="285" r:id="rId11"/>
    <p:sldId id="273" r:id="rId12"/>
    <p:sldId id="286" r:id="rId13"/>
    <p:sldId id="287" r:id="rId14"/>
    <p:sldId id="289" r:id="rId15"/>
    <p:sldId id="281" r:id="rId16"/>
    <p:sldId id="274" r:id="rId17"/>
    <p:sldId id="283" r:id="rId18"/>
    <p:sldId id="275" r:id="rId19"/>
    <p:sldId id="276" r:id="rId20"/>
    <p:sldId id="284" r:id="rId21"/>
    <p:sldId id="277" r:id="rId22"/>
    <p:sldId id="280" r:id="rId23"/>
    <p:sldId id="278" r:id="rId24"/>
    <p:sldId id="279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91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68A11-89ED-A643-90EF-183FC450D136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1547A-EEAE-C243-A379-5210A985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21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55C02-51D0-1641-B558-53937A8CE5E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DAE7-A8FD-764A-B693-71BB10B4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4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2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5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1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5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6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64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5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5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7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7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D7A66-86B2-4248-99CD-C303831E54B9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DFDB3-8D69-4035-A725-452FA04A1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5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5989" y="1827758"/>
            <a:ext cx="9144000" cy="1646962"/>
          </a:xfrm>
        </p:spPr>
        <p:txBody>
          <a:bodyPr>
            <a:normAutofit/>
          </a:bodyPr>
          <a:lstStyle/>
          <a:p>
            <a:r>
              <a:rPr lang="x-none" sz="2000" dirty="0" smtClean="0">
                <a:solidFill>
                  <a:prstClr val="black"/>
                </a:solidFill>
              </a:rPr>
              <a:t>Интегрисане академске студије фармације</a:t>
            </a:r>
            <a:br>
              <a:rPr lang="x-none" sz="2000" dirty="0" smtClean="0">
                <a:solidFill>
                  <a:prstClr val="black"/>
                </a:solidFill>
              </a:rPr>
            </a:br>
            <a:r>
              <a:rPr lang="x-none" sz="2000" dirty="0" smtClean="0">
                <a:solidFill>
                  <a:prstClr val="black"/>
                </a:solidFill>
              </a:rPr>
              <a:t>Предмет: Социјална фармација </a:t>
            </a:r>
            <a:br>
              <a:rPr lang="x-none" sz="2000" dirty="0" smtClean="0">
                <a:solidFill>
                  <a:prstClr val="black"/>
                </a:solidFill>
              </a:rPr>
            </a:br>
            <a:r>
              <a:rPr lang="x-none" sz="2000" dirty="0" smtClean="0">
                <a:solidFill>
                  <a:prstClr val="black"/>
                </a:solidFill>
              </a:rPr>
              <a:t/>
            </a:r>
            <a:br>
              <a:rPr lang="x-none" sz="2000" dirty="0" smtClean="0">
                <a:solidFill>
                  <a:prstClr val="black"/>
                </a:solidFill>
              </a:rPr>
            </a:br>
            <a:r>
              <a:rPr lang="x-none" sz="2000" dirty="0" smtClean="0">
                <a:solidFill>
                  <a:prstClr val="black"/>
                </a:solidFill>
              </a:rPr>
              <a:t/>
            </a:r>
            <a:br>
              <a:rPr lang="x-none" sz="2000" dirty="0" smtClean="0">
                <a:solidFill>
                  <a:prstClr val="black"/>
                </a:solidFill>
              </a:rPr>
            </a:br>
            <a:r>
              <a:rPr lang="x-none" sz="2000" b="1" dirty="0" smtClean="0">
                <a:solidFill>
                  <a:prstClr val="black"/>
                </a:solidFill>
              </a:rPr>
              <a:t>Наставна јединица бр. </a:t>
            </a:r>
            <a:r>
              <a:rPr lang="en-US" sz="2000" b="1" dirty="0" smtClean="0">
                <a:solidFill>
                  <a:prstClr val="black"/>
                </a:solidFill>
              </a:rPr>
              <a:t>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4183" y="421599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x-none" dirty="0"/>
              <a:t>Евалуација изазова социјалне фармације и медицине у савременом </a:t>
            </a:r>
            <a:r>
              <a:rPr lang="x-none" dirty="0" smtClean="0"/>
              <a:t>добу</a:t>
            </a:r>
            <a:endParaRPr lang="en-US" dirty="0" smtClean="0"/>
          </a:p>
          <a:p>
            <a:endParaRPr lang="en-US" dirty="0" smtClean="0"/>
          </a:p>
          <a:p>
            <a:r>
              <a:rPr lang="hr-HR" dirty="0"/>
              <a:t>д</a:t>
            </a:r>
            <a:r>
              <a:rPr lang="x-none" dirty="0" smtClean="0"/>
              <a:t>оц. др </a:t>
            </a:r>
            <a:r>
              <a:rPr lang="en-US" dirty="0" err="1" smtClean="0"/>
              <a:t>Александра</a:t>
            </a:r>
            <a:r>
              <a:rPr lang="en-US" dirty="0" smtClean="0"/>
              <a:t> </a:t>
            </a:r>
            <a:r>
              <a:rPr lang="en-US" dirty="0" err="1" smtClean="0"/>
              <a:t>Стојановић</a:t>
            </a:r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878" y="277091"/>
            <a:ext cx="78565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891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571222"/>
            <a:ext cx="11603865" cy="5100033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Социјалне детерминанте здравља</a:t>
            </a:r>
            <a:endParaRPr lang="hr-HR" dirty="0" smtClean="0"/>
          </a:p>
          <a:p>
            <a:r>
              <a:rPr lang="hr-HR" sz="2600" dirty="0" err="1" smtClean="0"/>
              <a:t>С</a:t>
            </a:r>
            <a:r>
              <a:rPr lang="ru-RU" sz="2600" dirty="0" err="1" smtClean="0"/>
              <a:t>оцијално</a:t>
            </a:r>
            <a:r>
              <a:rPr lang="ru-RU" sz="2600" dirty="0" smtClean="0"/>
              <a:t> </a:t>
            </a:r>
            <a:r>
              <a:rPr lang="ru-RU" sz="2600" dirty="0" err="1"/>
              <a:t>благостање</a:t>
            </a:r>
            <a:r>
              <a:rPr lang="ru-RU" sz="2600" dirty="0"/>
              <a:t> се </a:t>
            </a:r>
            <a:r>
              <a:rPr lang="ru-RU" sz="2600" dirty="0" err="1"/>
              <a:t>описује</a:t>
            </a:r>
            <a:r>
              <a:rPr lang="ru-RU" sz="2600" dirty="0"/>
              <a:t> </a:t>
            </a:r>
            <a:r>
              <a:rPr lang="ru-RU" sz="2600" dirty="0" err="1"/>
              <a:t>као</a:t>
            </a:r>
            <a:r>
              <a:rPr lang="ru-RU" sz="2600" dirty="0"/>
              <a:t> </a:t>
            </a:r>
            <a:r>
              <a:rPr lang="ru-RU" sz="2600" dirty="0" err="1"/>
              <a:t>стање</a:t>
            </a:r>
            <a:r>
              <a:rPr lang="ru-RU" sz="2600" dirty="0"/>
              <a:t> мира и </a:t>
            </a:r>
            <a:r>
              <a:rPr lang="ru-RU" sz="2600" dirty="0" err="1"/>
              <a:t>сигурности</a:t>
            </a:r>
            <a:r>
              <a:rPr lang="ru-RU" sz="2600" dirty="0"/>
              <a:t> у коме </a:t>
            </a:r>
            <a:r>
              <a:rPr lang="ru-RU" sz="2600" dirty="0" err="1"/>
              <a:t>сваки</a:t>
            </a:r>
            <a:r>
              <a:rPr lang="ru-RU" sz="2600" dirty="0"/>
              <a:t> </a:t>
            </a:r>
            <a:r>
              <a:rPr lang="ru-RU" sz="2600" dirty="0" err="1"/>
              <a:t>човек</a:t>
            </a:r>
            <a:r>
              <a:rPr lang="ru-RU" sz="2600" dirty="0"/>
              <a:t>, без </a:t>
            </a:r>
            <a:r>
              <a:rPr lang="ru-RU" sz="2600" dirty="0" err="1"/>
              <a:t>разлике</a:t>
            </a:r>
            <a:r>
              <a:rPr lang="ru-RU" sz="2600" dirty="0"/>
              <a:t> у </a:t>
            </a:r>
            <a:r>
              <a:rPr lang="ru-RU" sz="2600" dirty="0" err="1"/>
              <a:t>односу</a:t>
            </a:r>
            <a:r>
              <a:rPr lang="ru-RU" sz="2600" dirty="0"/>
              <a:t> на расу, веру, пол, </a:t>
            </a:r>
            <a:r>
              <a:rPr lang="ru-RU" sz="2600" dirty="0" err="1"/>
              <a:t>политичко</a:t>
            </a:r>
            <a:r>
              <a:rPr lang="ru-RU" sz="2600" dirty="0"/>
              <a:t> </a:t>
            </a:r>
            <a:r>
              <a:rPr lang="ru-RU" sz="2600" dirty="0" err="1"/>
              <a:t>уверење</a:t>
            </a:r>
            <a:r>
              <a:rPr lang="ru-RU" sz="2600" dirty="0"/>
              <a:t>, </a:t>
            </a:r>
            <a:r>
              <a:rPr lang="ru-RU" sz="2600" dirty="0" err="1"/>
              <a:t>има</a:t>
            </a:r>
            <a:r>
              <a:rPr lang="ru-RU" sz="2600" dirty="0"/>
              <a:t> право на </a:t>
            </a:r>
            <a:r>
              <a:rPr lang="ru-RU" sz="2600" dirty="0" err="1"/>
              <a:t>школовање</a:t>
            </a:r>
            <a:r>
              <a:rPr lang="ru-RU" sz="2600" dirty="0"/>
              <a:t> и рад </a:t>
            </a:r>
            <a:r>
              <a:rPr lang="ru-RU" sz="2600" dirty="0" err="1"/>
              <a:t>који</a:t>
            </a:r>
            <a:r>
              <a:rPr lang="ru-RU" sz="2600" dirty="0"/>
              <a:t> </a:t>
            </a:r>
            <a:r>
              <a:rPr lang="ru-RU" sz="2600" dirty="0" err="1"/>
              <a:t>му</a:t>
            </a:r>
            <a:r>
              <a:rPr lang="ru-RU" sz="2600" dirty="0"/>
              <a:t> </a:t>
            </a:r>
            <a:r>
              <a:rPr lang="ru-RU" sz="2600" dirty="0" err="1"/>
              <a:t>даје</a:t>
            </a:r>
            <a:r>
              <a:rPr lang="ru-RU" sz="2600" dirty="0"/>
              <a:t> </a:t>
            </a:r>
            <a:r>
              <a:rPr lang="ru-RU" sz="2600" dirty="0" err="1"/>
              <a:t>могућност</a:t>
            </a:r>
            <a:r>
              <a:rPr lang="ru-RU" sz="2600" dirty="0"/>
              <a:t> да живи </a:t>
            </a:r>
            <a:r>
              <a:rPr lang="ru-RU" sz="2600" dirty="0" err="1"/>
              <a:t>хармонично</a:t>
            </a:r>
            <a:r>
              <a:rPr lang="ru-RU" sz="2600" dirty="0"/>
              <a:t> у </a:t>
            </a:r>
            <a:r>
              <a:rPr lang="ru-RU" sz="2600" dirty="0" err="1"/>
              <a:t>здравој</a:t>
            </a:r>
            <a:r>
              <a:rPr lang="ru-RU" sz="2600" dirty="0"/>
              <a:t> </a:t>
            </a:r>
            <a:r>
              <a:rPr lang="ru-RU" sz="2600" dirty="0" err="1"/>
              <a:t>околини</a:t>
            </a:r>
            <a:r>
              <a:rPr lang="ru-RU" sz="2600" dirty="0"/>
              <a:t> и </a:t>
            </a:r>
            <a:r>
              <a:rPr lang="ru-RU" sz="2600" dirty="0" err="1"/>
              <a:t>који</a:t>
            </a:r>
            <a:r>
              <a:rPr lang="ru-RU" sz="2600" dirty="0"/>
              <a:t> </a:t>
            </a:r>
            <a:r>
              <a:rPr lang="ru-RU" sz="2600" dirty="0" err="1"/>
              <a:t>му</a:t>
            </a:r>
            <a:r>
              <a:rPr lang="ru-RU" sz="2600" dirty="0"/>
              <a:t> </a:t>
            </a:r>
            <a:r>
              <a:rPr lang="ru-RU" sz="2600" dirty="0" err="1"/>
              <a:t>пружа</a:t>
            </a:r>
            <a:r>
              <a:rPr lang="ru-RU" sz="2600" dirty="0"/>
              <a:t> </a:t>
            </a:r>
            <a:r>
              <a:rPr lang="ru-RU" sz="2600" dirty="0" err="1"/>
              <a:t>осигурање</a:t>
            </a:r>
            <a:r>
              <a:rPr lang="ru-RU" sz="2600" dirty="0"/>
              <a:t> у </a:t>
            </a:r>
            <a:r>
              <a:rPr lang="ru-RU" sz="2600" dirty="0" err="1"/>
              <a:t>случају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, </a:t>
            </a:r>
            <a:r>
              <a:rPr lang="ru-RU" sz="2600" dirty="0" err="1"/>
              <a:t>изнемоглости</a:t>
            </a:r>
            <a:r>
              <a:rPr lang="ru-RU" sz="2600" dirty="0"/>
              <a:t> и </a:t>
            </a:r>
            <a:r>
              <a:rPr lang="ru-RU" sz="2600" dirty="0" smtClean="0"/>
              <a:t>старости</a:t>
            </a:r>
            <a:endParaRPr lang="hr-HR" sz="2600" dirty="0" smtClean="0"/>
          </a:p>
          <a:p>
            <a:endParaRPr lang="hr-HR" sz="2600" dirty="0"/>
          </a:p>
          <a:p>
            <a:r>
              <a:rPr lang="ru-RU" sz="2400" dirty="0" err="1"/>
              <a:t>Социјалне</a:t>
            </a:r>
            <a:r>
              <a:rPr lang="ru-RU" sz="2400" dirty="0"/>
              <a:t> детерминанте </a:t>
            </a:r>
            <a:r>
              <a:rPr lang="ru-RU" sz="2400" dirty="0" err="1"/>
              <a:t>здравља</a:t>
            </a:r>
            <a:r>
              <a:rPr lang="ru-RU" sz="2400" dirty="0"/>
              <a:t> </a:t>
            </a:r>
            <a:r>
              <a:rPr lang="ru-RU" sz="2400" dirty="0" err="1"/>
              <a:t>представљају</a:t>
            </a:r>
            <a:r>
              <a:rPr lang="ru-RU" sz="2400" dirty="0"/>
              <a:t> </a:t>
            </a:r>
            <a:r>
              <a:rPr lang="ru-RU" sz="2400" dirty="0" err="1"/>
              <a:t>услове</a:t>
            </a:r>
            <a:r>
              <a:rPr lang="ru-RU" sz="2400" dirty="0"/>
              <a:t> у </a:t>
            </a:r>
            <a:r>
              <a:rPr lang="ru-RU" sz="2400" dirty="0" err="1"/>
              <a:t>којима</a:t>
            </a:r>
            <a:r>
              <a:rPr lang="ru-RU" sz="2400" dirty="0"/>
              <a:t> су </a:t>
            </a:r>
            <a:r>
              <a:rPr lang="ru-RU" sz="2400" dirty="0" err="1"/>
              <a:t>људи</a:t>
            </a:r>
            <a:r>
              <a:rPr lang="ru-RU" sz="2400" dirty="0"/>
              <a:t> </a:t>
            </a:r>
            <a:r>
              <a:rPr lang="ru-RU" sz="2400" dirty="0" err="1"/>
              <a:t>рођени</a:t>
            </a:r>
            <a:r>
              <a:rPr lang="ru-RU" sz="2400" dirty="0"/>
              <a:t>, расту, </a:t>
            </a:r>
            <a:r>
              <a:rPr lang="ru-RU" sz="2400" dirty="0" err="1"/>
              <a:t>живе</a:t>
            </a:r>
            <a:r>
              <a:rPr lang="ru-RU" sz="2400" dirty="0"/>
              <a:t>, раде и </a:t>
            </a:r>
            <a:r>
              <a:rPr lang="ru-RU" sz="2400" dirty="0" err="1" smtClean="0"/>
              <a:t>старе</a:t>
            </a:r>
            <a:endParaRPr lang="hr-HR" sz="2400" dirty="0" smtClean="0"/>
          </a:p>
          <a:p>
            <a:r>
              <a:rPr lang="hr-HR" sz="2400" b="1" dirty="0" err="1" smtClean="0"/>
              <a:t>С</a:t>
            </a:r>
            <a:r>
              <a:rPr lang="ru-RU" sz="2400" b="1" dirty="0" err="1" smtClean="0"/>
              <a:t>иромаштво</a:t>
            </a:r>
            <a:r>
              <a:rPr lang="ru-RU" sz="2400" b="1" dirty="0"/>
              <a:t>, </a:t>
            </a:r>
            <a:r>
              <a:rPr lang="ru-RU" sz="2400" b="1" dirty="0" err="1"/>
              <a:t>образовање</a:t>
            </a:r>
            <a:r>
              <a:rPr lang="ru-RU" sz="2400" b="1" dirty="0"/>
              <a:t>, </a:t>
            </a:r>
            <a:r>
              <a:rPr lang="ru-RU" sz="2400" b="1" dirty="0" err="1"/>
              <a:t>запосленост</a:t>
            </a:r>
            <a:r>
              <a:rPr lang="ru-RU" sz="2400" b="1" dirty="0"/>
              <a:t>, </a:t>
            </a:r>
            <a:r>
              <a:rPr lang="ru-RU" sz="2400" b="1" dirty="0" err="1"/>
              <a:t>становање</a:t>
            </a:r>
            <a:r>
              <a:rPr lang="ru-RU" sz="2400" b="1" dirty="0"/>
              <a:t>, </a:t>
            </a:r>
            <a:r>
              <a:rPr lang="ru-RU" sz="2400" b="1" dirty="0" err="1"/>
              <a:t>превоз</a:t>
            </a:r>
            <a:r>
              <a:rPr lang="ru-RU" sz="2400" b="1" dirty="0"/>
              <a:t>, </a:t>
            </a:r>
            <a:r>
              <a:rPr lang="ru-RU" sz="2400" b="1" dirty="0" err="1"/>
              <a:t>исхрана</a:t>
            </a:r>
            <a:r>
              <a:rPr lang="ru-RU" sz="2400" b="1" dirty="0"/>
              <a:t>, </a:t>
            </a:r>
            <a:r>
              <a:rPr lang="ru-RU" sz="2400" b="1" dirty="0" err="1"/>
              <a:t>животни</a:t>
            </a:r>
            <a:r>
              <a:rPr lang="ru-RU" sz="2400" b="1" dirty="0"/>
              <a:t> ток, </a:t>
            </a:r>
            <a:r>
              <a:rPr lang="ru-RU" sz="2400" b="1" dirty="0" err="1"/>
              <a:t>етничка</a:t>
            </a:r>
            <a:r>
              <a:rPr lang="ru-RU" sz="2400" b="1" dirty="0"/>
              <a:t> </a:t>
            </a:r>
            <a:r>
              <a:rPr lang="ru-RU" sz="2400" b="1" dirty="0" err="1"/>
              <a:t>припадност</a:t>
            </a:r>
            <a:r>
              <a:rPr lang="ru-RU" sz="2400" b="1" dirty="0"/>
              <a:t>, пол и </a:t>
            </a:r>
            <a:r>
              <a:rPr lang="ru-RU" sz="2400" b="1" dirty="0" err="1"/>
              <a:t>здравствена</a:t>
            </a:r>
            <a:r>
              <a:rPr lang="ru-RU" sz="2400" b="1" dirty="0"/>
              <a:t> </a:t>
            </a:r>
            <a:r>
              <a:rPr lang="ru-RU" sz="2400" b="1" dirty="0" err="1"/>
              <a:t>заштита</a:t>
            </a:r>
            <a:endParaRPr lang="x-none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5434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571222"/>
            <a:ext cx="11603865" cy="5100033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Социјалне детерминанте здравља</a:t>
            </a:r>
          </a:p>
          <a:p>
            <a:r>
              <a:rPr lang="x-none" dirty="0" smtClean="0"/>
              <a:t>Студије утицаја социјалних детерминанти на здравље индивидуе и популације, а посебно ст</a:t>
            </a:r>
            <a:r>
              <a:rPr lang="hr-HR" dirty="0" err="1" smtClean="0"/>
              <a:t>у</a:t>
            </a:r>
            <a:r>
              <a:rPr lang="x-none" dirty="0" smtClean="0"/>
              <a:t>дије које се баве утицајем организације друштва на дистрибуцију за здравље важних ресурса међу чланицама заједнице представљају озбиљан истраживачки изазов.</a:t>
            </a:r>
          </a:p>
          <a:p>
            <a:r>
              <a:rPr lang="x-none" dirty="0" smtClean="0"/>
              <a:t>За сада недостају тео</a:t>
            </a:r>
            <a:r>
              <a:rPr lang="hr-HR" dirty="0" err="1" smtClean="0"/>
              <a:t>р</a:t>
            </a:r>
            <a:r>
              <a:rPr lang="x-none" dirty="0" smtClean="0"/>
              <a:t>ијска знања којима би се објасниле све социјалне детерминанте здравља, а нарочито механизам којим се њихов утицај трансформише у процесе повезане са болешћу.</a:t>
            </a:r>
          </a:p>
          <a:p>
            <a:r>
              <a:rPr lang="x-none" dirty="0" smtClean="0"/>
              <a:t>Након ових сазнања биће могуће креирање ефикаснијих стратегија промене.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3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571222"/>
            <a:ext cx="11603865" cy="5100033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Социјалне детерминанте здравља</a:t>
            </a:r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r>
              <a:rPr lang="bg-BG" sz="2600" dirty="0"/>
              <a:t>Лош </a:t>
            </a:r>
            <a:r>
              <a:rPr lang="bg-BG" sz="2600" dirty="0" err="1"/>
              <a:t>социјално-економски</a:t>
            </a:r>
            <a:r>
              <a:rPr lang="bg-BG" sz="2600" dirty="0"/>
              <a:t> статус </a:t>
            </a:r>
            <a:r>
              <a:rPr lang="bg-BG" sz="2600" dirty="0" err="1"/>
              <a:t>је</a:t>
            </a:r>
            <a:r>
              <a:rPr lang="bg-BG" sz="2600" dirty="0"/>
              <a:t> </a:t>
            </a:r>
            <a:r>
              <a:rPr lang="bg-BG" sz="2600" dirty="0" err="1"/>
              <a:t>један</a:t>
            </a:r>
            <a:r>
              <a:rPr lang="bg-BG" sz="2600" dirty="0"/>
              <a:t> </a:t>
            </a:r>
            <a:r>
              <a:rPr lang="bg-BG" sz="2600" dirty="0" err="1"/>
              <a:t>од</a:t>
            </a:r>
            <a:r>
              <a:rPr lang="bg-BG" sz="2600" dirty="0"/>
              <a:t> </a:t>
            </a:r>
            <a:r>
              <a:rPr lang="bg-BG" sz="2600" dirty="0" err="1"/>
              <a:t>најснажнијих</a:t>
            </a:r>
            <a:r>
              <a:rPr lang="bg-BG" sz="2600" dirty="0"/>
              <a:t> </a:t>
            </a:r>
            <a:r>
              <a:rPr lang="bg-BG" sz="2600" dirty="0" err="1"/>
              <a:t>предиктора</a:t>
            </a:r>
            <a:r>
              <a:rPr lang="bg-BG" sz="2600" dirty="0"/>
              <a:t> </a:t>
            </a:r>
            <a:r>
              <a:rPr lang="bg-BG" sz="2600" dirty="0" err="1"/>
              <a:t>морталитета</a:t>
            </a:r>
            <a:r>
              <a:rPr lang="bg-BG" sz="2600" dirty="0"/>
              <a:t> и </a:t>
            </a:r>
            <a:r>
              <a:rPr lang="bg-BG" sz="2600" dirty="0" err="1"/>
              <a:t>превремене</a:t>
            </a:r>
            <a:r>
              <a:rPr lang="bg-BG" sz="2600" dirty="0"/>
              <a:t> </a:t>
            </a:r>
            <a:r>
              <a:rPr lang="bg-BG" sz="2600" dirty="0" err="1" smtClean="0"/>
              <a:t>смртности</a:t>
            </a:r>
            <a:endParaRPr lang="hr-HR" sz="2600" dirty="0" smtClean="0"/>
          </a:p>
          <a:p>
            <a:r>
              <a:rPr lang="hr-HR" sz="2600" dirty="0" err="1" smtClean="0"/>
              <a:t>О</a:t>
            </a:r>
            <a:r>
              <a:rPr lang="ru-RU" sz="2600" dirty="0" err="1" smtClean="0"/>
              <a:t>бразовање</a:t>
            </a:r>
            <a:r>
              <a:rPr lang="ru-RU" sz="2600" dirty="0" smtClean="0"/>
              <a:t> </a:t>
            </a:r>
            <a:r>
              <a:rPr lang="en-US" sz="2600" dirty="0" smtClean="0"/>
              <a:t>je </a:t>
            </a:r>
            <a:r>
              <a:rPr lang="ru-RU" sz="2600" dirty="0" err="1" smtClean="0"/>
              <a:t>обрнуто</a:t>
            </a:r>
            <a:r>
              <a:rPr lang="ru-RU" sz="2600" dirty="0" smtClean="0"/>
              <a:t> </a:t>
            </a:r>
            <a:r>
              <a:rPr lang="ru-RU" sz="2600" dirty="0" err="1"/>
              <a:t>повезано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/>
              <a:t>физичком</a:t>
            </a:r>
            <a:r>
              <a:rPr lang="ru-RU" sz="2600" dirty="0"/>
              <a:t> </a:t>
            </a:r>
            <a:r>
              <a:rPr lang="ru-RU" sz="2600" dirty="0" err="1"/>
              <a:t>неспособношћу</a:t>
            </a:r>
            <a:r>
              <a:rPr lang="ru-RU" sz="2600" dirty="0"/>
              <a:t> у </a:t>
            </a:r>
            <a:r>
              <a:rPr lang="ru-RU" sz="2600" dirty="0" err="1"/>
              <a:t>старијем</a:t>
            </a:r>
            <a:r>
              <a:rPr lang="ru-RU" sz="2600" dirty="0"/>
              <a:t> </a:t>
            </a:r>
            <a:r>
              <a:rPr lang="ru-RU" sz="2600" dirty="0" err="1"/>
              <a:t>добу</a:t>
            </a:r>
            <a:r>
              <a:rPr lang="ru-RU" sz="2600" dirty="0"/>
              <a:t> </a:t>
            </a:r>
            <a:endParaRPr lang="hr-HR" sz="2600" dirty="0" smtClean="0"/>
          </a:p>
          <a:p>
            <a:r>
              <a:rPr lang="hr-HR" sz="2600" dirty="0" err="1" smtClean="0"/>
              <a:t>П</a:t>
            </a:r>
            <a:r>
              <a:rPr lang="bg-BG" sz="2600" dirty="0" err="1" smtClean="0"/>
              <a:t>овезаност</a:t>
            </a:r>
            <a:r>
              <a:rPr lang="bg-BG" sz="2600" dirty="0" smtClean="0"/>
              <a:t> </a:t>
            </a:r>
            <a:r>
              <a:rPr lang="bg-BG" sz="2600" dirty="0" err="1"/>
              <a:t>самопроцене</a:t>
            </a:r>
            <a:r>
              <a:rPr lang="bg-BG" sz="2600" dirty="0"/>
              <a:t> </a:t>
            </a:r>
            <a:r>
              <a:rPr lang="bg-BG" sz="2600" dirty="0" err="1"/>
              <a:t>здравља</a:t>
            </a:r>
            <a:r>
              <a:rPr lang="bg-BG" sz="2600" dirty="0"/>
              <a:t> и </a:t>
            </a:r>
            <a:r>
              <a:rPr lang="bg-BG" sz="2600" dirty="0" err="1"/>
              <a:t>образовања</a:t>
            </a:r>
            <a:r>
              <a:rPr lang="bg-BG" sz="2600" dirty="0"/>
              <a:t>, </a:t>
            </a:r>
            <a:r>
              <a:rPr lang="bg-BG" sz="2600" dirty="0" err="1"/>
              <a:t>односно</a:t>
            </a:r>
            <a:r>
              <a:rPr lang="bg-BG" sz="2600" dirty="0"/>
              <a:t> </a:t>
            </a:r>
            <a:r>
              <a:rPr lang="bg-BG" sz="2600" dirty="0" err="1"/>
              <a:t>одрасле</a:t>
            </a:r>
            <a:r>
              <a:rPr lang="bg-BG" sz="2600" dirty="0"/>
              <a:t> и </a:t>
            </a:r>
            <a:r>
              <a:rPr lang="bg-BG" sz="2600" dirty="0" err="1"/>
              <a:t>старе</a:t>
            </a:r>
            <a:r>
              <a:rPr lang="bg-BG" sz="2600" dirty="0"/>
              <a:t> </a:t>
            </a:r>
            <a:r>
              <a:rPr lang="bg-BG" sz="2600" dirty="0" err="1"/>
              <a:t>особе</a:t>
            </a:r>
            <a:r>
              <a:rPr lang="bg-BG" sz="2600" dirty="0"/>
              <a:t> са </a:t>
            </a:r>
            <a:r>
              <a:rPr lang="bg-BG" sz="2600" dirty="0" err="1"/>
              <a:t>нижим</a:t>
            </a:r>
            <a:r>
              <a:rPr lang="bg-BG" sz="2600" dirty="0"/>
              <a:t> </a:t>
            </a:r>
            <a:r>
              <a:rPr lang="bg-BG" sz="2600" dirty="0" err="1"/>
              <a:t>нивоом</a:t>
            </a:r>
            <a:r>
              <a:rPr lang="bg-BG" sz="2600" dirty="0"/>
              <a:t> </a:t>
            </a:r>
            <a:r>
              <a:rPr lang="bg-BG" sz="2600" dirty="0" err="1"/>
              <a:t>образовања</a:t>
            </a:r>
            <a:r>
              <a:rPr lang="bg-BG" sz="2600" dirty="0"/>
              <a:t> </a:t>
            </a:r>
            <a:r>
              <a:rPr lang="bg-BG" sz="2600" dirty="0" err="1"/>
              <a:t>значајно</a:t>
            </a:r>
            <a:r>
              <a:rPr lang="bg-BG" sz="2600" dirty="0"/>
              <a:t> </a:t>
            </a:r>
            <a:r>
              <a:rPr lang="bg-BG" sz="2600" dirty="0" err="1"/>
              <a:t>чешће</a:t>
            </a:r>
            <a:r>
              <a:rPr lang="bg-BG" sz="2600" dirty="0"/>
              <a:t> </a:t>
            </a:r>
            <a:r>
              <a:rPr lang="bg-BG" sz="2600" dirty="0" err="1"/>
              <a:t>процењују</a:t>
            </a:r>
            <a:r>
              <a:rPr lang="bg-BG" sz="2600" dirty="0"/>
              <a:t> </a:t>
            </a:r>
            <a:r>
              <a:rPr lang="bg-BG" sz="2600" dirty="0" err="1"/>
              <a:t>своје</a:t>
            </a:r>
            <a:r>
              <a:rPr lang="bg-BG" sz="2600" dirty="0"/>
              <a:t> </a:t>
            </a:r>
            <a:r>
              <a:rPr lang="bg-BG" sz="2600" dirty="0" err="1"/>
              <a:t>здравље</a:t>
            </a:r>
            <a:r>
              <a:rPr lang="bg-BG" sz="2600" dirty="0"/>
              <a:t> </a:t>
            </a:r>
            <a:r>
              <a:rPr lang="bg-BG" sz="2600" dirty="0" err="1"/>
              <a:t>као</a:t>
            </a:r>
            <a:r>
              <a:rPr lang="bg-BG" sz="2600" dirty="0"/>
              <a:t> </a:t>
            </a:r>
            <a:r>
              <a:rPr lang="bg-BG" sz="2600" dirty="0" err="1" smtClean="0"/>
              <a:t>лошије</a:t>
            </a:r>
            <a:endParaRPr lang="hr-HR" sz="2600" dirty="0" smtClean="0"/>
          </a:p>
          <a:p>
            <a:r>
              <a:rPr lang="hr-HR" sz="2600" dirty="0" err="1" smtClean="0"/>
              <a:t>В</a:t>
            </a:r>
            <a:r>
              <a:rPr lang="bg-BG" sz="2600" dirty="0" err="1" smtClean="0"/>
              <a:t>иши</a:t>
            </a:r>
            <a:r>
              <a:rPr lang="bg-BG" sz="2600" dirty="0" smtClean="0"/>
              <a:t> </a:t>
            </a:r>
            <a:r>
              <a:rPr lang="bg-BG" sz="2600" dirty="0"/>
              <a:t>ниво </a:t>
            </a:r>
            <a:r>
              <a:rPr lang="bg-BG" sz="2600" dirty="0" err="1"/>
              <a:t>образовања</a:t>
            </a:r>
            <a:r>
              <a:rPr lang="bg-BG" sz="2600" dirty="0"/>
              <a:t> </a:t>
            </a:r>
            <a:r>
              <a:rPr lang="bg-BG" sz="2600" dirty="0" err="1"/>
              <a:t>значајно</a:t>
            </a:r>
            <a:r>
              <a:rPr lang="bg-BG" sz="2600" dirty="0"/>
              <a:t> позитивно </a:t>
            </a:r>
            <a:r>
              <a:rPr lang="bg-BG" sz="2600" dirty="0" err="1"/>
              <a:t>корелира</a:t>
            </a:r>
            <a:r>
              <a:rPr lang="bg-BG" sz="2600" dirty="0"/>
              <a:t> са </a:t>
            </a:r>
            <a:r>
              <a:rPr lang="bg-BG" sz="2600" dirty="0" err="1"/>
              <a:t>здрављем</a:t>
            </a:r>
            <a:endParaRPr lang="x-none" sz="2600" dirty="0" smtClean="0"/>
          </a:p>
        </p:txBody>
      </p:sp>
    </p:spTree>
    <p:extLst>
      <p:ext uri="{BB962C8B-B14F-4D97-AF65-F5344CB8AC3E}">
        <p14:creationId xmlns:p14="http://schemas.microsoft.com/office/powerpoint/2010/main" val="107962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571222"/>
            <a:ext cx="11603865" cy="4449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600" dirty="0" err="1" smtClean="0"/>
              <a:t>Чињенице</a:t>
            </a:r>
            <a:r>
              <a:rPr lang="mr-IN" sz="2600" dirty="0" smtClean="0"/>
              <a:t>…</a:t>
            </a:r>
            <a:endParaRPr lang="hr-HR" sz="2600" dirty="0" smtClean="0"/>
          </a:p>
          <a:p>
            <a:r>
              <a:rPr lang="ru-RU" sz="2400" dirty="0" err="1" smtClean="0"/>
              <a:t>Финск</a:t>
            </a:r>
            <a:r>
              <a:rPr lang="hr-HR" sz="2400" dirty="0" err="1" smtClean="0"/>
              <a:t>а</a:t>
            </a:r>
            <a:r>
              <a:rPr lang="hr-HR" sz="2400" dirty="0" smtClean="0"/>
              <a:t>:</a:t>
            </a:r>
            <a:r>
              <a:rPr lang="ru-RU" sz="2400" dirty="0" smtClean="0"/>
              <a:t> </a:t>
            </a:r>
            <a:r>
              <a:rPr lang="ru-RU" sz="2400" dirty="0" err="1" smtClean="0"/>
              <a:t>једнојајчани</a:t>
            </a:r>
            <a:r>
              <a:rPr lang="ru-RU" sz="2400" dirty="0" smtClean="0"/>
              <a:t> </a:t>
            </a:r>
            <a:r>
              <a:rPr lang="ru-RU" sz="2400" dirty="0" err="1" smtClean="0"/>
              <a:t>близанци</a:t>
            </a:r>
            <a:r>
              <a:rPr lang="hr-HR" sz="2400" dirty="0"/>
              <a:t>;</a:t>
            </a:r>
            <a:r>
              <a:rPr lang="ru-RU" sz="2400" dirty="0" smtClean="0"/>
              <a:t> </a:t>
            </a:r>
            <a:r>
              <a:rPr lang="ru-RU" sz="2400" dirty="0" err="1" smtClean="0"/>
              <a:t>мушкарци</a:t>
            </a:r>
            <a:r>
              <a:rPr lang="ru-RU" sz="2400" dirty="0" smtClean="0"/>
              <a:t> </a:t>
            </a:r>
            <a:r>
              <a:rPr lang="ru-RU" sz="2400" dirty="0" err="1"/>
              <a:t>са</a:t>
            </a:r>
            <a:r>
              <a:rPr lang="ru-RU" sz="2400" dirty="0"/>
              <a:t> </a:t>
            </a:r>
            <a:r>
              <a:rPr lang="ru-RU" sz="2400" dirty="0" err="1"/>
              <a:t>вишим</a:t>
            </a:r>
            <a:r>
              <a:rPr lang="ru-RU" sz="2400" dirty="0"/>
              <a:t> </a:t>
            </a:r>
            <a:r>
              <a:rPr lang="ru-RU" sz="2400" dirty="0" err="1"/>
              <a:t>нивоом</a:t>
            </a:r>
            <a:r>
              <a:rPr lang="ru-RU" sz="2400" dirty="0"/>
              <a:t> </a:t>
            </a:r>
            <a:r>
              <a:rPr lang="ru-RU" sz="2400" dirty="0" err="1"/>
              <a:t>образовања</a:t>
            </a:r>
            <a:r>
              <a:rPr lang="ru-RU" sz="2400" dirty="0"/>
              <a:t> </a:t>
            </a:r>
            <a:r>
              <a:rPr lang="ru-RU" sz="2400" dirty="0" err="1"/>
              <a:t>мање</a:t>
            </a:r>
            <a:r>
              <a:rPr lang="ru-RU" sz="2400" dirty="0"/>
              <a:t> </a:t>
            </a:r>
            <a:r>
              <a:rPr lang="ru-RU" sz="2400" dirty="0" err="1"/>
              <a:t>пуше</a:t>
            </a:r>
            <a:r>
              <a:rPr lang="ru-RU" sz="2400" dirty="0"/>
              <a:t>, </a:t>
            </a:r>
            <a:r>
              <a:rPr lang="ru-RU" sz="2400" dirty="0" err="1"/>
              <a:t>имају</a:t>
            </a:r>
            <a:r>
              <a:rPr lang="ru-RU" sz="2400" dirty="0"/>
              <a:t> нижи индекс </a:t>
            </a:r>
            <a:r>
              <a:rPr lang="ru-RU" sz="2400" dirty="0" err="1"/>
              <a:t>телесне</a:t>
            </a:r>
            <a:r>
              <a:rPr lang="ru-RU" sz="2400" dirty="0"/>
              <a:t> </a:t>
            </a:r>
            <a:r>
              <a:rPr lang="ru-RU" sz="2400" dirty="0" err="1"/>
              <a:t>масе</a:t>
            </a:r>
            <a:r>
              <a:rPr lang="ru-RU" sz="2400" dirty="0"/>
              <a:t> и </a:t>
            </a:r>
            <a:r>
              <a:rPr lang="ru-RU" sz="2400" dirty="0" err="1"/>
              <a:t>број</a:t>
            </a:r>
            <a:r>
              <a:rPr lang="ru-RU" sz="2400" dirty="0"/>
              <a:t> </a:t>
            </a:r>
            <a:r>
              <a:rPr lang="ru-RU" sz="2400" dirty="0" err="1"/>
              <a:t>хроничних</a:t>
            </a:r>
            <a:r>
              <a:rPr lang="ru-RU" sz="2400" dirty="0"/>
              <a:t> </a:t>
            </a:r>
            <a:r>
              <a:rPr lang="ru-RU" sz="2400" dirty="0" err="1"/>
              <a:t>болести</a:t>
            </a:r>
            <a:r>
              <a:rPr lang="ru-RU" sz="2400" dirty="0"/>
              <a:t>, </a:t>
            </a:r>
            <a:r>
              <a:rPr lang="ru-RU" sz="2400" dirty="0" err="1"/>
              <a:t>односно</a:t>
            </a:r>
            <a:r>
              <a:rPr lang="ru-RU" sz="2400" dirty="0"/>
              <a:t> </a:t>
            </a:r>
            <a:r>
              <a:rPr lang="ru-RU" sz="2400" dirty="0" err="1"/>
              <a:t>више</a:t>
            </a:r>
            <a:r>
              <a:rPr lang="ru-RU" sz="2400" dirty="0"/>
              <a:t> су физички </a:t>
            </a:r>
            <a:r>
              <a:rPr lang="ru-RU" sz="2400" dirty="0" err="1" smtClean="0"/>
              <a:t>активни</a:t>
            </a:r>
            <a:endParaRPr lang="en-US" sz="2400" dirty="0" smtClean="0"/>
          </a:p>
          <a:p>
            <a:r>
              <a:rPr lang="bg-BG" sz="2400" dirty="0" err="1" smtClean="0"/>
              <a:t>Шведск</a:t>
            </a:r>
            <a:r>
              <a:rPr lang="en-US" sz="2400" dirty="0" smtClean="0"/>
              <a:t>a:</a:t>
            </a:r>
            <a:r>
              <a:rPr lang="bg-BG" sz="2400" dirty="0" smtClean="0"/>
              <a:t> </a:t>
            </a:r>
            <a:r>
              <a:rPr lang="bg-BG" sz="2400" dirty="0" err="1" smtClean="0"/>
              <a:t>мушкарац</a:t>
            </a:r>
            <a:r>
              <a:rPr lang="en-US" sz="2400" dirty="0" err="1" smtClean="0"/>
              <a:t>и</a:t>
            </a:r>
            <a:r>
              <a:rPr lang="en-US" sz="2400" dirty="0" smtClean="0"/>
              <a:t>; </a:t>
            </a:r>
            <a:r>
              <a:rPr lang="bg-BG" sz="2400" dirty="0" err="1" smtClean="0"/>
              <a:t>додатна</a:t>
            </a:r>
            <a:r>
              <a:rPr lang="bg-BG" sz="2400" dirty="0" smtClean="0"/>
              <a:t> </a:t>
            </a:r>
            <a:r>
              <a:rPr lang="bg-BG" sz="2400" dirty="0"/>
              <a:t>година </a:t>
            </a:r>
            <a:r>
              <a:rPr lang="bg-BG" sz="2400" dirty="0" err="1"/>
              <a:t>школовања</a:t>
            </a:r>
            <a:r>
              <a:rPr lang="bg-BG" sz="2400" dirty="0"/>
              <a:t> </a:t>
            </a:r>
            <a:r>
              <a:rPr lang="bg-BG" sz="2400" dirty="0" err="1"/>
              <a:t>смањује</a:t>
            </a:r>
            <a:r>
              <a:rPr lang="bg-BG" sz="2400" dirty="0"/>
              <a:t> </a:t>
            </a:r>
            <a:r>
              <a:rPr lang="bg-BG" sz="2400" dirty="0" err="1"/>
              <a:t>ризик</a:t>
            </a:r>
            <a:r>
              <a:rPr lang="bg-BG" sz="2400" dirty="0"/>
              <a:t> </a:t>
            </a:r>
            <a:r>
              <a:rPr lang="bg-BG" sz="2400" dirty="0" err="1"/>
              <a:t>од</a:t>
            </a:r>
            <a:r>
              <a:rPr lang="bg-BG" sz="2400" dirty="0"/>
              <a:t> болести за 18,5</a:t>
            </a:r>
            <a:r>
              <a:rPr lang="bg-BG" sz="2400" dirty="0" smtClean="0"/>
              <a:t>%</a:t>
            </a:r>
            <a:endParaRPr lang="hr-HR" sz="2400" dirty="0" smtClean="0"/>
          </a:p>
          <a:p>
            <a:r>
              <a:rPr lang="hr-HR" sz="2400" dirty="0" err="1" smtClean="0"/>
              <a:t>Србија</a:t>
            </a:r>
            <a:r>
              <a:rPr lang="hr-HR" sz="2400" dirty="0" smtClean="0"/>
              <a:t>: </a:t>
            </a:r>
            <a:r>
              <a:rPr lang="hr-HR" sz="2400" dirty="0" err="1"/>
              <a:t>с</a:t>
            </a:r>
            <a:r>
              <a:rPr lang="ru-RU" sz="2400" dirty="0" err="1" smtClean="0"/>
              <a:t>иромашни</a:t>
            </a:r>
            <a:r>
              <a:rPr lang="ru-RU" sz="2400" dirty="0" smtClean="0"/>
              <a:t> </a:t>
            </a:r>
            <a:r>
              <a:rPr lang="ru-RU" sz="2400" dirty="0" err="1" smtClean="0"/>
              <a:t>чешће</a:t>
            </a:r>
            <a:r>
              <a:rPr lang="ru-RU" sz="2400" dirty="0" smtClean="0"/>
              <a:t> обо</a:t>
            </a:r>
            <a:r>
              <a:rPr lang="hr-HR" sz="2400" dirty="0" err="1" smtClean="0"/>
              <a:t>љ</a:t>
            </a:r>
            <a:r>
              <a:rPr lang="ru-RU" sz="2400" dirty="0" err="1" smtClean="0"/>
              <a:t>евају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ru-RU" sz="2400" dirty="0" err="1"/>
              <a:t>имају</a:t>
            </a:r>
            <a:r>
              <a:rPr lang="ru-RU" sz="2400" dirty="0"/>
              <a:t> </a:t>
            </a:r>
            <a:r>
              <a:rPr lang="ru-RU" sz="2400" dirty="0" err="1"/>
              <a:t>већу</a:t>
            </a:r>
            <a:r>
              <a:rPr lang="ru-RU" sz="2400" dirty="0"/>
              <a:t> </a:t>
            </a:r>
            <a:r>
              <a:rPr lang="ru-RU" sz="2400" dirty="0" err="1" smtClean="0"/>
              <a:t>преваленцу</a:t>
            </a:r>
            <a:r>
              <a:rPr lang="ru-RU" sz="2400" dirty="0" smtClean="0"/>
              <a:t> </a:t>
            </a:r>
            <a:r>
              <a:rPr lang="ru-RU" sz="2400" dirty="0" err="1"/>
              <a:t>хроничних</a:t>
            </a:r>
            <a:r>
              <a:rPr lang="ru-RU" sz="2400" dirty="0"/>
              <a:t> </a:t>
            </a:r>
            <a:r>
              <a:rPr lang="ru-RU" sz="2400" dirty="0" err="1"/>
              <a:t>болести</a:t>
            </a:r>
            <a:r>
              <a:rPr lang="ru-RU" sz="2400" dirty="0"/>
              <a:t> од </a:t>
            </a:r>
            <a:r>
              <a:rPr lang="ru-RU" sz="2400" dirty="0" err="1"/>
              <a:t>богатијих</a:t>
            </a:r>
            <a:r>
              <a:rPr lang="ru-RU" sz="2400" dirty="0"/>
              <a:t> </a:t>
            </a:r>
            <a:r>
              <a:rPr lang="ru-RU" sz="2400" dirty="0" err="1"/>
              <a:t>слојева</a:t>
            </a:r>
            <a:r>
              <a:rPr lang="ru-RU" sz="2400" dirty="0"/>
              <a:t> </a:t>
            </a:r>
            <a:r>
              <a:rPr lang="ru-RU" sz="2400" dirty="0" err="1"/>
              <a:t>становништва</a:t>
            </a:r>
            <a:r>
              <a:rPr lang="ru-RU" sz="2400" dirty="0"/>
              <a:t>. </a:t>
            </a:r>
            <a:r>
              <a:rPr lang="hr-HR" sz="2400" dirty="0" err="1"/>
              <a:t>М</a:t>
            </a:r>
            <a:r>
              <a:rPr lang="ru-RU" sz="2400" dirty="0" err="1" smtClean="0"/>
              <a:t>еђу</a:t>
            </a:r>
            <a:r>
              <a:rPr lang="ru-RU" sz="2400" dirty="0" smtClean="0"/>
              <a:t> </a:t>
            </a:r>
            <a:r>
              <a:rPr lang="ru-RU" sz="2400" dirty="0" err="1"/>
              <a:t>одраслим</a:t>
            </a:r>
            <a:r>
              <a:rPr lang="ru-RU" sz="2400" dirty="0"/>
              <a:t> </a:t>
            </a:r>
            <a:r>
              <a:rPr lang="ru-RU" sz="2400" dirty="0" err="1"/>
              <a:t>становницима</a:t>
            </a:r>
            <a:r>
              <a:rPr lang="ru-RU" sz="2400" dirty="0"/>
              <a:t> </a:t>
            </a:r>
            <a:r>
              <a:rPr lang="ru-RU" sz="2400" dirty="0" err="1"/>
              <a:t>Србије</a:t>
            </a:r>
            <a:r>
              <a:rPr lang="ru-RU" sz="2400" dirty="0"/>
              <a:t> </a:t>
            </a:r>
            <a:r>
              <a:rPr lang="ru-RU" sz="2400" dirty="0" err="1" smtClean="0"/>
              <a:t>преваленца</a:t>
            </a:r>
            <a:r>
              <a:rPr lang="ru-RU" sz="2400" dirty="0" smtClean="0"/>
              <a:t> </a:t>
            </a:r>
            <a:r>
              <a:rPr lang="ru-RU" sz="2400" dirty="0" err="1"/>
              <a:t>хроничних</a:t>
            </a:r>
            <a:r>
              <a:rPr lang="ru-RU" sz="2400" dirty="0"/>
              <a:t> </a:t>
            </a:r>
            <a:r>
              <a:rPr lang="ru-RU" sz="2400" dirty="0" err="1"/>
              <a:t>болести</a:t>
            </a:r>
            <a:r>
              <a:rPr lang="ru-RU" sz="2400" dirty="0"/>
              <a:t> </a:t>
            </a:r>
            <a:r>
              <a:rPr lang="ru-RU" sz="2400" dirty="0" err="1"/>
              <a:t>највећа</a:t>
            </a:r>
            <a:r>
              <a:rPr lang="ru-RU" sz="2400" dirty="0"/>
              <a:t> </a:t>
            </a:r>
            <a:r>
              <a:rPr lang="en-US" sz="2400" dirty="0" smtClean="0"/>
              <a:t>je </a:t>
            </a:r>
            <a:r>
              <a:rPr lang="ru-RU" sz="2400" dirty="0" smtClean="0"/>
              <a:t>код </a:t>
            </a:r>
            <a:r>
              <a:rPr lang="ru-RU" sz="2400" dirty="0" err="1"/>
              <a:t>најсиромашнијих</a:t>
            </a:r>
            <a:r>
              <a:rPr lang="ru-RU" sz="2400" dirty="0"/>
              <a:t>, </a:t>
            </a:r>
            <a:r>
              <a:rPr lang="en-US" sz="2400" dirty="0" err="1"/>
              <a:t>и</a:t>
            </a:r>
            <a:r>
              <a:rPr lang="ru-RU" sz="2400" dirty="0" smtClean="0"/>
              <a:t> </a:t>
            </a:r>
            <a:r>
              <a:rPr lang="ru-RU" sz="2400" dirty="0"/>
              <a:t>се </a:t>
            </a:r>
            <a:r>
              <a:rPr lang="ru-RU" sz="2400" dirty="0" err="1"/>
              <a:t>смањује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 </a:t>
            </a:r>
            <a:r>
              <a:rPr lang="ru-RU" sz="2400" dirty="0" err="1"/>
              <a:t>порастом</a:t>
            </a:r>
            <a:r>
              <a:rPr lang="ru-RU" sz="2400" dirty="0"/>
              <a:t> индекса </a:t>
            </a:r>
            <a:r>
              <a:rPr lang="ru-RU" sz="2400" dirty="0" err="1"/>
              <a:t>благостања</a:t>
            </a:r>
            <a:r>
              <a:rPr lang="bg-BG" sz="2400" dirty="0" smtClean="0"/>
              <a:t> </a:t>
            </a:r>
            <a:endParaRPr lang="hr-HR" sz="2400" dirty="0" smtClean="0"/>
          </a:p>
          <a:p>
            <a:r>
              <a:rPr lang="bg-BG" sz="2400" dirty="0" smtClean="0"/>
              <a:t>Велик</a:t>
            </a:r>
            <a:r>
              <a:rPr lang="hr-HR" sz="2400" dirty="0" err="1" smtClean="0"/>
              <a:t>а</a:t>
            </a:r>
            <a:r>
              <a:rPr lang="bg-BG" sz="2400" dirty="0" smtClean="0"/>
              <a:t> </a:t>
            </a:r>
            <a:r>
              <a:rPr lang="bg-BG" sz="2400" dirty="0" err="1" smtClean="0"/>
              <a:t>Британиј</a:t>
            </a:r>
            <a:r>
              <a:rPr lang="hr-HR" sz="2400" dirty="0" err="1" smtClean="0"/>
              <a:t>а</a:t>
            </a:r>
            <a:r>
              <a:rPr lang="hr-HR" sz="2400" dirty="0" smtClean="0"/>
              <a:t>:</a:t>
            </a:r>
            <a:r>
              <a:rPr lang="bg-BG" sz="2400" dirty="0" smtClean="0"/>
              <a:t> </a:t>
            </a:r>
            <a:r>
              <a:rPr lang="bg-BG" sz="2400" dirty="0" err="1" smtClean="0"/>
              <a:t>квалитет</a:t>
            </a:r>
            <a:r>
              <a:rPr lang="bg-BG" sz="2400" dirty="0" smtClean="0"/>
              <a:t> </a:t>
            </a:r>
            <a:r>
              <a:rPr lang="bg-BG" sz="2400" dirty="0"/>
              <a:t>живота </a:t>
            </a:r>
            <a:r>
              <a:rPr lang="bg-BG" sz="2400" dirty="0" err="1"/>
              <a:t>старих</a:t>
            </a:r>
            <a:r>
              <a:rPr lang="bg-BG" sz="2400" dirty="0"/>
              <a:t> особа </a:t>
            </a:r>
            <a:r>
              <a:rPr lang="bg-BG" sz="2400" dirty="0" smtClean="0"/>
              <a:t>директно</a:t>
            </a:r>
            <a:r>
              <a:rPr lang="hr-HR" sz="2400" dirty="0" smtClean="0"/>
              <a:t> </a:t>
            </a:r>
            <a:r>
              <a:rPr lang="hr-HR" sz="2400" dirty="0" err="1" smtClean="0"/>
              <a:t>је</a:t>
            </a:r>
            <a:r>
              <a:rPr lang="bg-BG" sz="2400" dirty="0" smtClean="0"/>
              <a:t> </a:t>
            </a:r>
            <a:r>
              <a:rPr lang="bg-BG" sz="2400" dirty="0" err="1"/>
              <a:t>повезан</a:t>
            </a:r>
            <a:r>
              <a:rPr lang="bg-BG" sz="2400" dirty="0"/>
              <a:t> са </a:t>
            </a:r>
            <a:r>
              <a:rPr lang="bg-BG" sz="2400" dirty="0" err="1"/>
              <a:t>степеном</a:t>
            </a:r>
            <a:r>
              <a:rPr lang="bg-BG" sz="2400" dirty="0"/>
              <a:t> </a:t>
            </a:r>
            <a:r>
              <a:rPr lang="bg-BG" sz="2400" dirty="0" err="1"/>
              <a:t>социјалне</a:t>
            </a:r>
            <a:r>
              <a:rPr lang="bg-BG" sz="2400" dirty="0"/>
              <a:t> </a:t>
            </a:r>
            <a:r>
              <a:rPr lang="bg-BG" sz="2400" dirty="0" err="1"/>
              <a:t>интеракције</a:t>
            </a:r>
            <a:r>
              <a:rPr lang="bg-BG" sz="2400" dirty="0"/>
              <a:t> или </a:t>
            </a:r>
            <a:r>
              <a:rPr lang="bg-BG" sz="2400" dirty="0" err="1"/>
              <a:t>нивоом</a:t>
            </a:r>
            <a:r>
              <a:rPr lang="bg-BG" sz="2400" dirty="0"/>
              <a:t> </a:t>
            </a:r>
            <a:r>
              <a:rPr lang="bg-BG" sz="2400" dirty="0" smtClean="0"/>
              <a:t>активности</a:t>
            </a: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18223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571222"/>
            <a:ext cx="11603865" cy="5100033"/>
          </a:xfrm>
        </p:spPr>
        <p:txBody>
          <a:bodyPr/>
          <a:lstStyle/>
          <a:p>
            <a:pPr marL="0" indent="0">
              <a:buNone/>
            </a:pPr>
            <a:r>
              <a:rPr lang="hr-HR" sz="2600" dirty="0" err="1"/>
              <a:t>Чињенице</a:t>
            </a:r>
            <a:r>
              <a:rPr lang="mr-IN" sz="2600" dirty="0" smtClean="0"/>
              <a:t>…</a:t>
            </a:r>
            <a:endParaRPr lang="hr-HR" sz="2600" dirty="0" smtClean="0"/>
          </a:p>
          <a:p>
            <a:r>
              <a:rPr lang="hr-HR" sz="2400" dirty="0" err="1" smtClean="0"/>
              <a:t>К</a:t>
            </a:r>
            <a:r>
              <a:rPr lang="ru-RU" sz="2400" dirty="0" err="1" smtClean="0"/>
              <a:t>валитет</a:t>
            </a:r>
            <a:r>
              <a:rPr lang="ru-RU" sz="2400" dirty="0" smtClean="0"/>
              <a:t> </a:t>
            </a:r>
            <a:r>
              <a:rPr lang="ru-RU" sz="2400" dirty="0"/>
              <a:t>живота </a:t>
            </a:r>
            <a:r>
              <a:rPr lang="ru-RU" sz="2400" dirty="0" err="1"/>
              <a:t>бољи</a:t>
            </a:r>
            <a:r>
              <a:rPr lang="ru-RU" sz="2400" dirty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ru-RU" sz="2400" dirty="0" err="1" smtClean="0"/>
              <a:t>стариј</a:t>
            </a:r>
            <a:r>
              <a:rPr lang="hr-HR" sz="2400" dirty="0" err="1" smtClean="0"/>
              <a:t>их</a:t>
            </a:r>
            <a:r>
              <a:rPr lang="hr-HR" sz="2400" dirty="0" smtClean="0"/>
              <a:t> </a:t>
            </a:r>
            <a:r>
              <a:rPr lang="hr-HR" sz="2400" dirty="0" err="1" smtClean="0"/>
              <a:t>особа</a:t>
            </a:r>
            <a:r>
              <a:rPr lang="hr-HR" sz="2400" dirty="0" smtClean="0"/>
              <a:t> </a:t>
            </a:r>
            <a:r>
              <a:rPr lang="ru-RU" sz="2400" dirty="0" err="1" smtClean="0"/>
              <a:t>кој</a:t>
            </a:r>
            <a:r>
              <a:rPr lang="hr-HR" sz="2400" dirty="0" err="1" smtClean="0"/>
              <a:t>е</a:t>
            </a:r>
            <a:r>
              <a:rPr lang="ru-RU" sz="2400" dirty="0" smtClean="0"/>
              <a:t> </a:t>
            </a:r>
            <a:r>
              <a:rPr lang="ru-RU" sz="2400" dirty="0"/>
              <a:t>су </a:t>
            </a:r>
            <a:r>
              <a:rPr lang="ru-RU" sz="2400" dirty="0" err="1" smtClean="0"/>
              <a:t>имал</a:t>
            </a:r>
            <a:r>
              <a:rPr lang="hr-HR" sz="2400" dirty="0" err="1" smtClean="0"/>
              <a:t>е</a:t>
            </a:r>
            <a:r>
              <a:rPr lang="ru-RU" sz="2400" dirty="0" smtClean="0"/>
              <a:t> </a:t>
            </a:r>
            <a:r>
              <a:rPr lang="ru-RU" sz="2400" dirty="0" err="1"/>
              <a:t>више</a:t>
            </a:r>
            <a:r>
              <a:rPr lang="ru-RU" sz="2400" dirty="0"/>
              <a:t> активности у </a:t>
            </a:r>
            <a:r>
              <a:rPr lang="ru-RU" sz="2400" dirty="0" err="1"/>
              <a:t>слободно</a:t>
            </a:r>
            <a:r>
              <a:rPr lang="ru-RU" sz="2400" dirty="0"/>
              <a:t> </a:t>
            </a:r>
            <a:r>
              <a:rPr lang="ru-RU" sz="2400" dirty="0" err="1"/>
              <a:t>време</a:t>
            </a:r>
            <a:r>
              <a:rPr lang="ru-RU" sz="2400" dirty="0"/>
              <a:t> </a:t>
            </a:r>
            <a:r>
              <a:rPr lang="ru-RU" sz="2400" dirty="0" err="1"/>
              <a:t>као</a:t>
            </a:r>
            <a:r>
              <a:rPr lang="ru-RU" sz="2400" dirty="0"/>
              <a:t> </a:t>
            </a:r>
            <a:r>
              <a:rPr lang="ru-RU" sz="2400" dirty="0" err="1"/>
              <a:t>што</a:t>
            </a:r>
            <a:r>
              <a:rPr lang="ru-RU" sz="2400" dirty="0"/>
              <a:t> су </a:t>
            </a:r>
            <a:r>
              <a:rPr lang="ru-RU" sz="2400" dirty="0" err="1"/>
              <a:t>шетња</a:t>
            </a:r>
            <a:r>
              <a:rPr lang="ru-RU" sz="2400" dirty="0"/>
              <a:t>, </a:t>
            </a:r>
            <a:r>
              <a:rPr lang="ru-RU" sz="2400" dirty="0" err="1"/>
              <a:t>баштованство</a:t>
            </a:r>
            <a:r>
              <a:rPr lang="ru-RU" sz="2400" dirty="0"/>
              <a:t>, </a:t>
            </a:r>
            <a:r>
              <a:rPr lang="ru-RU" sz="2400" dirty="0" err="1"/>
              <a:t>ручни</a:t>
            </a:r>
            <a:r>
              <a:rPr lang="ru-RU" sz="2400" dirty="0"/>
              <a:t> рад и </a:t>
            </a:r>
            <a:r>
              <a:rPr lang="ru-RU" sz="2400" dirty="0" err="1"/>
              <a:t>читање</a:t>
            </a:r>
            <a:r>
              <a:rPr lang="ru-RU" sz="2400" dirty="0"/>
              <a:t> </a:t>
            </a:r>
            <a:endParaRPr lang="hr-HR" sz="2400" dirty="0" smtClean="0"/>
          </a:p>
          <a:p>
            <a:r>
              <a:rPr lang="hr-HR" sz="2400" dirty="0" err="1" smtClean="0"/>
              <a:t>С</a:t>
            </a:r>
            <a:r>
              <a:rPr lang="bg-BG" sz="2400" dirty="0" err="1" smtClean="0"/>
              <a:t>таре</a:t>
            </a:r>
            <a:r>
              <a:rPr lang="bg-BG" sz="2400" dirty="0" smtClean="0"/>
              <a:t> </a:t>
            </a:r>
            <a:r>
              <a:rPr lang="bg-BG" sz="2400" dirty="0" err="1"/>
              <a:t>особе</a:t>
            </a:r>
            <a:r>
              <a:rPr lang="bg-BG" sz="2400" dirty="0"/>
              <a:t> са </a:t>
            </a:r>
            <a:r>
              <a:rPr lang="bg-BG" sz="2400" dirty="0" err="1"/>
              <a:t>високим</a:t>
            </a:r>
            <a:r>
              <a:rPr lang="bg-BG" sz="2400" dirty="0"/>
              <a:t> </a:t>
            </a:r>
            <a:r>
              <a:rPr lang="bg-BG" sz="2400" dirty="0" err="1"/>
              <a:t>нивоом</a:t>
            </a:r>
            <a:r>
              <a:rPr lang="bg-BG" sz="2400" dirty="0"/>
              <a:t> </a:t>
            </a:r>
            <a:r>
              <a:rPr lang="bg-BG" sz="2400" dirty="0" err="1"/>
              <a:t>социјалног</a:t>
            </a:r>
            <a:r>
              <a:rPr lang="bg-BG" sz="2400" dirty="0"/>
              <a:t> </a:t>
            </a:r>
            <a:r>
              <a:rPr lang="bg-BG" sz="2400" dirty="0" err="1"/>
              <a:t>ангажовања</a:t>
            </a:r>
            <a:r>
              <a:rPr lang="bg-BG" sz="2400" dirty="0"/>
              <a:t> и </a:t>
            </a:r>
            <a:r>
              <a:rPr lang="bg-BG" sz="2400" dirty="0" err="1"/>
              <a:t>социјалних</a:t>
            </a:r>
            <a:r>
              <a:rPr lang="bg-BG" sz="2400" dirty="0"/>
              <a:t> мрежа </a:t>
            </a:r>
            <a:r>
              <a:rPr lang="bg-BG" sz="2400" dirty="0" err="1"/>
              <a:t>имају</a:t>
            </a:r>
            <a:r>
              <a:rPr lang="bg-BG" sz="2400" dirty="0"/>
              <a:t> ниже </a:t>
            </a:r>
            <a:r>
              <a:rPr lang="bg-BG" sz="2400" dirty="0" err="1"/>
              <a:t>стопе</a:t>
            </a:r>
            <a:r>
              <a:rPr lang="bg-BG" sz="2400" dirty="0"/>
              <a:t> </a:t>
            </a:r>
            <a:r>
              <a:rPr lang="bg-BG" sz="2400" dirty="0" err="1"/>
              <a:t>когнитивног</a:t>
            </a:r>
            <a:r>
              <a:rPr lang="bg-BG" sz="2400" dirty="0"/>
              <a:t> </a:t>
            </a:r>
            <a:r>
              <a:rPr lang="bg-BG" sz="2400" dirty="0" err="1"/>
              <a:t>опадања</a:t>
            </a:r>
            <a:r>
              <a:rPr lang="bg-BG" sz="2400" dirty="0"/>
              <a:t> и </a:t>
            </a:r>
            <a:r>
              <a:rPr lang="bg-BG" sz="2400" dirty="0" err="1"/>
              <a:t>боље</a:t>
            </a:r>
            <a:r>
              <a:rPr lang="bg-BG" sz="2400" dirty="0"/>
              <a:t> </a:t>
            </a:r>
            <a:r>
              <a:rPr lang="bg-BG" sz="2400" dirty="0" err="1"/>
              <a:t>преживљавање</a:t>
            </a:r>
            <a:r>
              <a:rPr lang="bg-BG" sz="2400" dirty="0"/>
              <a:t> </a:t>
            </a:r>
            <a:r>
              <a:rPr lang="bg-BG" sz="2400" dirty="0" err="1"/>
              <a:t>независно</a:t>
            </a:r>
            <a:r>
              <a:rPr lang="bg-BG" sz="2400" dirty="0"/>
              <a:t> </a:t>
            </a:r>
            <a:r>
              <a:rPr lang="bg-BG" sz="2400" dirty="0" err="1"/>
              <a:t>од</a:t>
            </a:r>
            <a:r>
              <a:rPr lang="bg-BG" sz="2400" dirty="0"/>
              <a:t> физичке </a:t>
            </a:r>
            <a:r>
              <a:rPr lang="bg-BG" sz="2400" dirty="0" smtClean="0"/>
              <a:t>активности</a:t>
            </a:r>
            <a:endParaRPr lang="hr-HR" sz="2400" dirty="0" smtClean="0"/>
          </a:p>
          <a:p>
            <a:r>
              <a:rPr lang="hr-HR" sz="2400" dirty="0" err="1" smtClean="0"/>
              <a:t>Љ</a:t>
            </a:r>
            <a:r>
              <a:rPr lang="ru-RU" sz="2400" dirty="0" smtClean="0"/>
              <a:t>уди </a:t>
            </a:r>
            <a:r>
              <a:rPr lang="ru-RU" sz="2400" dirty="0" err="1"/>
              <a:t>који</a:t>
            </a:r>
            <a:r>
              <a:rPr lang="ru-RU" sz="2400" dirty="0"/>
              <a:t> </a:t>
            </a:r>
            <a:r>
              <a:rPr lang="ru-RU" sz="2400" dirty="0" err="1"/>
              <a:t>имају</a:t>
            </a:r>
            <a:r>
              <a:rPr lang="ru-RU" sz="2400" dirty="0"/>
              <a:t> </a:t>
            </a:r>
            <a:r>
              <a:rPr lang="ru-RU" sz="2400" dirty="0" err="1"/>
              <a:t>мање</a:t>
            </a:r>
            <a:r>
              <a:rPr lang="ru-RU" sz="2400" dirty="0"/>
              <a:t> </a:t>
            </a:r>
            <a:r>
              <a:rPr lang="ru-RU" sz="2400" dirty="0" err="1"/>
              <a:t>социјално</a:t>
            </a:r>
            <a:r>
              <a:rPr lang="ru-RU" sz="2400" dirty="0"/>
              <a:t> </a:t>
            </a:r>
            <a:r>
              <a:rPr lang="ru-RU" sz="2400" dirty="0" err="1"/>
              <a:t>учешће</a:t>
            </a:r>
            <a:r>
              <a:rPr lang="ru-RU" sz="2400" dirty="0"/>
              <a:t>, </a:t>
            </a:r>
            <a:r>
              <a:rPr lang="ru-RU" sz="2400" dirty="0" err="1"/>
              <a:t>ређе</a:t>
            </a:r>
            <a:r>
              <a:rPr lang="ru-RU" sz="2400" dirty="0"/>
              <a:t> </a:t>
            </a:r>
            <a:r>
              <a:rPr lang="ru-RU" sz="2400" dirty="0" err="1"/>
              <a:t>социјалне</a:t>
            </a:r>
            <a:r>
              <a:rPr lang="ru-RU" sz="2400" dirty="0"/>
              <a:t> контакте и они </a:t>
            </a:r>
            <a:r>
              <a:rPr lang="ru-RU" sz="2400" dirty="0" err="1"/>
              <a:t>који</a:t>
            </a:r>
            <a:r>
              <a:rPr lang="ru-RU" sz="2400" dirty="0"/>
              <a:t> се </a:t>
            </a:r>
            <a:r>
              <a:rPr lang="ru-RU" sz="2400" dirty="0" err="1"/>
              <a:t>чешће</a:t>
            </a:r>
            <a:r>
              <a:rPr lang="ru-RU" sz="2400" dirty="0"/>
              <a:t> </a:t>
            </a:r>
            <a:r>
              <a:rPr lang="ru-RU" sz="2400" dirty="0" err="1"/>
              <a:t>осећају</a:t>
            </a:r>
            <a:r>
              <a:rPr lang="ru-RU" sz="2400" dirty="0"/>
              <a:t> </a:t>
            </a:r>
            <a:r>
              <a:rPr lang="ru-RU" sz="2400" dirty="0" err="1"/>
              <a:t>усамљено</a:t>
            </a:r>
            <a:r>
              <a:rPr lang="ru-RU" sz="2400" dirty="0"/>
              <a:t> </a:t>
            </a:r>
            <a:r>
              <a:rPr lang="ru-RU" sz="2400" dirty="0" err="1"/>
              <a:t>имају</a:t>
            </a:r>
            <a:r>
              <a:rPr lang="ru-RU" sz="2400" dirty="0"/>
              <a:t> </a:t>
            </a:r>
            <a:r>
              <a:rPr lang="ru-RU" sz="2400" dirty="0" err="1"/>
              <a:t>већу</a:t>
            </a:r>
            <a:r>
              <a:rPr lang="ru-RU" sz="2400" dirty="0"/>
              <a:t> шансу за </a:t>
            </a:r>
            <a:r>
              <a:rPr lang="ru-RU" sz="2400" dirty="0" err="1"/>
              <a:t>појаву</a:t>
            </a:r>
            <a:r>
              <a:rPr lang="ru-RU" sz="2400" dirty="0"/>
              <a:t> </a:t>
            </a:r>
            <a:r>
              <a:rPr lang="ru-RU" sz="2400" dirty="0" err="1" smtClean="0"/>
              <a:t>деменције</a:t>
            </a:r>
            <a:endParaRPr lang="hr-HR" sz="2400" dirty="0" smtClean="0"/>
          </a:p>
          <a:p>
            <a:r>
              <a:rPr lang="hr-HR" sz="2400" dirty="0" err="1" smtClean="0"/>
              <a:t>С</a:t>
            </a:r>
            <a:r>
              <a:rPr lang="bg-BG" sz="2400" dirty="0" err="1" smtClean="0"/>
              <a:t>оцијално</a:t>
            </a:r>
            <a:r>
              <a:rPr lang="bg-BG" sz="2400" dirty="0" smtClean="0"/>
              <a:t> </a:t>
            </a:r>
            <a:r>
              <a:rPr lang="bg-BG" sz="2400" dirty="0" err="1" smtClean="0"/>
              <a:t>изолован</a:t>
            </a:r>
            <a:r>
              <a:rPr lang="hr-HR" sz="2400" dirty="0" err="1" smtClean="0"/>
              <a:t>е</a:t>
            </a:r>
            <a:r>
              <a:rPr lang="hr-HR" sz="2400" dirty="0" smtClean="0"/>
              <a:t> </a:t>
            </a:r>
            <a:r>
              <a:rPr lang="hr-HR" sz="2400" dirty="0" err="1" smtClean="0"/>
              <a:t>особе</a:t>
            </a:r>
            <a:r>
              <a:rPr lang="hr-HR" sz="2400" dirty="0" smtClean="0"/>
              <a:t> </a:t>
            </a:r>
            <a:r>
              <a:rPr lang="bg-BG" sz="2400" dirty="0" err="1" smtClean="0"/>
              <a:t>чешће</a:t>
            </a:r>
            <a:r>
              <a:rPr lang="bg-BG" sz="2400" dirty="0" smtClean="0"/>
              <a:t> </a:t>
            </a:r>
            <a:r>
              <a:rPr lang="bg-BG" sz="2400" dirty="0" err="1"/>
              <a:t>конзумирају</a:t>
            </a:r>
            <a:r>
              <a:rPr lang="bg-BG" sz="2400" dirty="0"/>
              <a:t> алкохол и </a:t>
            </a:r>
            <a:r>
              <a:rPr lang="bg-BG" sz="2400" dirty="0" err="1"/>
              <a:t>цигарете</a:t>
            </a:r>
            <a:r>
              <a:rPr lang="bg-BG" sz="2400" dirty="0"/>
              <a:t>, физички </a:t>
            </a:r>
            <a:r>
              <a:rPr lang="bg-BG" sz="2400" dirty="0" err="1"/>
              <a:t>су</a:t>
            </a:r>
            <a:r>
              <a:rPr lang="bg-BG" sz="2400" dirty="0"/>
              <a:t> неактивни и </a:t>
            </a:r>
            <a:r>
              <a:rPr lang="bg-BG" sz="2400" dirty="0" err="1"/>
              <a:t>гојазни</a:t>
            </a:r>
            <a:endParaRPr lang="x-none" sz="2600" dirty="0" smtClean="0"/>
          </a:p>
        </p:txBody>
      </p:sp>
    </p:spTree>
    <p:extLst>
      <p:ext uri="{BB962C8B-B14F-4D97-AF65-F5344CB8AC3E}">
        <p14:creationId xmlns:p14="http://schemas.microsoft.com/office/powerpoint/2010/main" val="3162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136" y="1537398"/>
            <a:ext cx="10515600" cy="4649614"/>
          </a:xfrm>
        </p:spPr>
        <p:txBody>
          <a:bodyPr/>
          <a:lstStyle/>
          <a:p>
            <a:pPr marL="0" indent="0">
              <a:buNone/>
            </a:pPr>
            <a:r>
              <a:rPr lang="x-none" dirty="0"/>
              <a:t>Људска права и здравље, </a:t>
            </a:r>
            <a:r>
              <a:rPr lang="x-none" dirty="0" smtClean="0"/>
              <a:t>неједнакост</a:t>
            </a:r>
            <a:endParaRPr lang="hr-HR" dirty="0" smtClean="0"/>
          </a:p>
          <a:p>
            <a:r>
              <a:rPr lang="ru-RU" b="1" dirty="0" err="1" smtClean="0"/>
              <a:t>Здравствена</a:t>
            </a:r>
            <a:r>
              <a:rPr lang="ru-RU" b="1" dirty="0" smtClean="0"/>
              <a:t> </a:t>
            </a:r>
            <a:r>
              <a:rPr lang="ru-RU" b="1" dirty="0" err="1"/>
              <a:t>заштита</a:t>
            </a:r>
            <a:r>
              <a:rPr lang="ru-RU" b="1" dirty="0"/>
              <a:t> </a:t>
            </a:r>
            <a:r>
              <a:rPr lang="ru-RU" dirty="0" err="1"/>
              <a:t>је</a:t>
            </a:r>
            <a:r>
              <a:rPr lang="ru-RU" dirty="0"/>
              <a:t> организована и </a:t>
            </a:r>
            <a:r>
              <a:rPr lang="ru-RU" dirty="0" err="1"/>
              <a:t>свеобухватна</a:t>
            </a:r>
            <a:r>
              <a:rPr lang="ru-RU" dirty="0"/>
              <a:t> </a:t>
            </a:r>
            <a:r>
              <a:rPr lang="ru-RU" dirty="0" err="1"/>
              <a:t>делатност</a:t>
            </a:r>
            <a:r>
              <a:rPr lang="ru-RU" dirty="0"/>
              <a:t> </a:t>
            </a:r>
            <a:r>
              <a:rPr lang="ru-RU" dirty="0" err="1"/>
              <a:t>друштва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циљем</a:t>
            </a:r>
            <a:r>
              <a:rPr lang="ru-RU" dirty="0"/>
              <a:t> да се </a:t>
            </a:r>
            <a:r>
              <a:rPr lang="ru-RU" dirty="0" err="1"/>
              <a:t>оствари</a:t>
            </a:r>
            <a:r>
              <a:rPr lang="ru-RU" dirty="0"/>
              <a:t> </a:t>
            </a:r>
            <a:r>
              <a:rPr lang="ru-RU" dirty="0" err="1"/>
              <a:t>највиши</a:t>
            </a:r>
            <a:r>
              <a:rPr lang="ru-RU" dirty="0"/>
              <a:t> </a:t>
            </a:r>
            <a:r>
              <a:rPr lang="ru-RU" dirty="0" err="1"/>
              <a:t>могући</a:t>
            </a:r>
            <a:r>
              <a:rPr lang="ru-RU" dirty="0"/>
              <a:t> </a:t>
            </a:r>
            <a:r>
              <a:rPr lang="ru-RU" dirty="0" err="1"/>
              <a:t>ниво</a:t>
            </a:r>
            <a:r>
              <a:rPr lang="ru-RU" dirty="0"/>
              <a:t> </a:t>
            </a:r>
            <a:r>
              <a:rPr lang="ru-RU" dirty="0" err="1"/>
              <a:t>очувања</a:t>
            </a:r>
            <a:r>
              <a:rPr lang="ru-RU" dirty="0"/>
              <a:t> </a:t>
            </a:r>
            <a:r>
              <a:rPr lang="ru-RU" dirty="0" err="1"/>
              <a:t>здравља</a:t>
            </a:r>
            <a:r>
              <a:rPr lang="ru-RU" dirty="0"/>
              <a:t> </a:t>
            </a:r>
            <a:r>
              <a:rPr lang="ru-RU" dirty="0" err="1"/>
              <a:t>грађана</a:t>
            </a:r>
            <a:r>
              <a:rPr lang="ru-RU" dirty="0"/>
              <a:t> и </a:t>
            </a:r>
            <a:r>
              <a:rPr lang="ru-RU" dirty="0" err="1"/>
              <a:t>породице</a:t>
            </a:r>
            <a:r>
              <a:rPr lang="ru-RU" dirty="0"/>
              <a:t>. </a:t>
            </a:r>
            <a:endParaRPr lang="hr-HR" dirty="0" smtClean="0"/>
          </a:p>
          <a:p>
            <a:r>
              <a:rPr lang="ru-RU" dirty="0" err="1" smtClean="0"/>
              <a:t>Према</a:t>
            </a:r>
            <a:r>
              <a:rPr lang="ru-RU" dirty="0" smtClean="0"/>
              <a:t> </a:t>
            </a:r>
            <a:r>
              <a:rPr lang="ru-RU" dirty="0"/>
              <a:t>Закону о </a:t>
            </a:r>
            <a:r>
              <a:rPr lang="ru-RU" dirty="0" err="1"/>
              <a:t>здравственој</a:t>
            </a:r>
            <a:r>
              <a:rPr lang="ru-RU" dirty="0"/>
              <a:t> </a:t>
            </a:r>
            <a:r>
              <a:rPr lang="ru-RU" dirty="0" err="1"/>
              <a:t>заштити</a:t>
            </a:r>
            <a:r>
              <a:rPr lang="ru-RU" dirty="0"/>
              <a:t>, </a:t>
            </a:r>
            <a:r>
              <a:rPr lang="ru-RU" dirty="0" err="1"/>
              <a:t>здравствена</a:t>
            </a:r>
            <a:r>
              <a:rPr lang="ru-RU" dirty="0"/>
              <a:t> </a:t>
            </a:r>
            <a:r>
              <a:rPr lang="ru-RU" dirty="0" err="1"/>
              <a:t>заштита</a:t>
            </a:r>
            <a:r>
              <a:rPr lang="ru-RU" dirty="0"/>
              <a:t> </a:t>
            </a:r>
            <a:r>
              <a:rPr lang="ru-RU" dirty="0" err="1"/>
              <a:t>обухвата</a:t>
            </a:r>
            <a:r>
              <a:rPr lang="ru-RU" dirty="0"/>
              <a:t> </a:t>
            </a:r>
            <a:r>
              <a:rPr lang="ru-RU" dirty="0" err="1"/>
              <a:t>спровођење</a:t>
            </a:r>
            <a:r>
              <a:rPr lang="ru-RU" dirty="0"/>
              <a:t> мера и активности </a:t>
            </a:r>
            <a:r>
              <a:rPr lang="ru-RU" dirty="0" err="1"/>
              <a:t>усмерених</a:t>
            </a:r>
            <a:r>
              <a:rPr lang="ru-RU" dirty="0"/>
              <a:t> на </a:t>
            </a:r>
            <a:r>
              <a:rPr lang="ru-RU" dirty="0" err="1"/>
              <a:t>очување</a:t>
            </a:r>
            <a:r>
              <a:rPr lang="ru-RU" dirty="0"/>
              <a:t> и </a:t>
            </a:r>
            <a:r>
              <a:rPr lang="ru-RU" dirty="0" err="1"/>
              <a:t>унапређење</a:t>
            </a:r>
            <a:r>
              <a:rPr lang="ru-RU" dirty="0"/>
              <a:t> </a:t>
            </a:r>
            <a:r>
              <a:rPr lang="ru-RU" dirty="0" err="1"/>
              <a:t>здравља</a:t>
            </a:r>
            <a:r>
              <a:rPr lang="ru-RU" dirty="0"/>
              <a:t> </a:t>
            </a:r>
            <a:r>
              <a:rPr lang="ru-RU" dirty="0" err="1"/>
              <a:t>грађана</a:t>
            </a:r>
            <a:r>
              <a:rPr lang="ru-RU" dirty="0"/>
              <a:t>, </a:t>
            </a:r>
            <a:r>
              <a:rPr lang="ru-RU" dirty="0" err="1"/>
              <a:t>спречавање</a:t>
            </a:r>
            <a:r>
              <a:rPr lang="ru-RU" dirty="0"/>
              <a:t>, </a:t>
            </a:r>
            <a:r>
              <a:rPr lang="ru-RU" dirty="0" err="1"/>
              <a:t>сузбијање</a:t>
            </a:r>
            <a:r>
              <a:rPr lang="ru-RU" dirty="0"/>
              <a:t>, и рано </a:t>
            </a:r>
            <a:r>
              <a:rPr lang="ru-RU" dirty="0" err="1"/>
              <a:t>откривање</a:t>
            </a:r>
            <a:r>
              <a:rPr lang="ru-RU" dirty="0"/>
              <a:t> </a:t>
            </a:r>
            <a:r>
              <a:rPr lang="ru-RU" dirty="0" err="1"/>
              <a:t>болести</a:t>
            </a:r>
            <a:r>
              <a:rPr lang="ru-RU" dirty="0"/>
              <a:t> </a:t>
            </a:r>
            <a:r>
              <a:rPr lang="ru-RU" dirty="0" err="1"/>
              <a:t>повреда</a:t>
            </a:r>
            <a:r>
              <a:rPr lang="ru-RU" dirty="0"/>
              <a:t> и других </a:t>
            </a:r>
            <a:r>
              <a:rPr lang="ru-RU" dirty="0" err="1"/>
              <a:t>поремећаја</a:t>
            </a:r>
            <a:r>
              <a:rPr lang="ru-RU" dirty="0"/>
              <a:t> </a:t>
            </a:r>
            <a:r>
              <a:rPr lang="ru-RU" dirty="0" err="1"/>
              <a:t>здравља</a:t>
            </a:r>
            <a:r>
              <a:rPr lang="ru-RU" dirty="0"/>
              <a:t>, </a:t>
            </a:r>
            <a:r>
              <a:rPr lang="ru-RU" dirty="0" err="1"/>
              <a:t>благовремено</a:t>
            </a:r>
            <a:r>
              <a:rPr lang="ru-RU" dirty="0"/>
              <a:t> и </a:t>
            </a:r>
            <a:r>
              <a:rPr lang="ru-RU" dirty="0" err="1"/>
              <a:t>ефикасно</a:t>
            </a:r>
            <a:r>
              <a:rPr lang="ru-RU" dirty="0"/>
              <a:t> </a:t>
            </a:r>
            <a:r>
              <a:rPr lang="ru-RU" dirty="0" err="1"/>
              <a:t>лечење</a:t>
            </a:r>
            <a:r>
              <a:rPr lang="ru-RU" dirty="0"/>
              <a:t> и </a:t>
            </a:r>
            <a:r>
              <a:rPr lang="ru-RU" dirty="0" err="1" smtClean="0"/>
              <a:t>рехабилитацију</a:t>
            </a:r>
            <a:r>
              <a:rPr lang="hr-HR" dirty="0" smtClean="0"/>
              <a:t>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7553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25"/>
            <a:ext cx="10515600" cy="850007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1120462"/>
            <a:ext cx="11526591" cy="537049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x-none" dirty="0" smtClean="0"/>
              <a:t>Људска права и здравље, неједнакост</a:t>
            </a:r>
          </a:p>
          <a:p>
            <a:r>
              <a:rPr lang="x-none" dirty="0" smtClean="0"/>
              <a:t>У XX веку је утемељена веза између људских права, посебно права детета и здравља, као и принципи да се сви програми, политике и активности морају базирати на поштовању (и реализацији) тих права.</a:t>
            </a:r>
          </a:p>
          <a:p>
            <a:r>
              <a:rPr lang="x-none" dirty="0" smtClean="0"/>
              <a:t>Заштита здравља базирана на људским правима подразумева оснажење оних о чијим правима је реч и оних који о правима одлучују.</a:t>
            </a:r>
          </a:p>
          <a:p>
            <a:r>
              <a:rPr lang="x-none" dirty="0" smtClean="0"/>
              <a:t>Оснаживање тј. повећање кап</a:t>
            </a:r>
            <a:r>
              <a:rPr lang="hr-HR" dirty="0" err="1" smtClean="0"/>
              <a:t>а</a:t>
            </a:r>
            <a:r>
              <a:rPr lang="x-none" dirty="0" smtClean="0"/>
              <a:t>цитета може се остварити у условима добре политичке климе и едукацијом из ове области.</a:t>
            </a:r>
            <a:endParaRPr lang="en-US" dirty="0" smtClean="0"/>
          </a:p>
          <a:p>
            <a:r>
              <a:rPr lang="x-none" dirty="0" smtClean="0"/>
              <a:t>Досадашња истраживања доказују да је неједнакост у здрављу једна од најзначајнијих детерминанти лошег здравственог исхода, и да ју је неопходно смањити. </a:t>
            </a:r>
          </a:p>
          <a:p>
            <a:r>
              <a:rPr lang="x-none" dirty="0" smtClean="0"/>
              <a:t>Успостављање једнакости у здрављу има своја два значајна аспекта: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b="1" dirty="0" smtClean="0"/>
              <a:t>аспект права</a:t>
            </a:r>
            <a:r>
              <a:rPr lang="x-none" dirty="0" smtClean="0"/>
              <a:t>- свако има право на здравље и здравствену заштиту, и не може бити дискриминиса</a:t>
            </a:r>
            <a:r>
              <a:rPr lang="hr-HR" dirty="0" err="1" smtClean="0"/>
              <a:t>н</a:t>
            </a:r>
            <a:r>
              <a:rPr lang="x-none" dirty="0" smtClean="0"/>
              <a:t> ни по којем основу</a:t>
            </a:r>
            <a:r>
              <a:rPr lang="hr-HR" dirty="0" smtClean="0"/>
              <a:t> (</a:t>
            </a:r>
            <a:r>
              <a:rPr lang="hr-HR" b="1" dirty="0" err="1" smtClean="0"/>
              <a:t>Бизмарков</a:t>
            </a:r>
            <a:r>
              <a:rPr lang="hr-HR" b="1" dirty="0" smtClean="0"/>
              <a:t> </a:t>
            </a:r>
            <a:r>
              <a:rPr lang="hr-HR" b="1" dirty="0" err="1" smtClean="0"/>
              <a:t>модел</a:t>
            </a:r>
            <a:r>
              <a:rPr lang="hr-HR" dirty="0" smtClean="0"/>
              <a:t>), </a:t>
            </a:r>
            <a:r>
              <a:rPr lang="hr-HR" dirty="0" err="1" smtClean="0"/>
              <a:t>и</a:t>
            </a:r>
            <a:endParaRPr lang="x-none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x-none" b="1" dirty="0"/>
              <a:t>е</a:t>
            </a:r>
            <a:r>
              <a:rPr lang="x-none" b="1" dirty="0" smtClean="0"/>
              <a:t>кономски аспект</a:t>
            </a:r>
            <a:r>
              <a:rPr lang="x-none" dirty="0" smtClean="0"/>
              <a:t>- што је здравље боље, већи су људски ресурси и потенцијали, повећава се економски раст, стварају се нови услови за даље побољшање здравља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210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72" y="1293061"/>
            <a:ext cx="11430837" cy="5147931"/>
          </a:xfrm>
        </p:spPr>
        <p:txBody>
          <a:bodyPr/>
          <a:lstStyle/>
          <a:p>
            <a:pPr marL="0" indent="0">
              <a:buNone/>
            </a:pPr>
            <a:r>
              <a:rPr lang="x-none" dirty="0"/>
              <a:t>Људска права и здравље, </a:t>
            </a:r>
            <a:r>
              <a:rPr lang="x-none" dirty="0" smtClean="0"/>
              <a:t>неједнакост</a:t>
            </a:r>
            <a:r>
              <a:rPr lang="hr-HR" dirty="0" smtClean="0"/>
              <a:t> (</a:t>
            </a:r>
            <a:r>
              <a:rPr lang="hr-HR" b="1" dirty="0" err="1" smtClean="0"/>
              <a:t>животни</a:t>
            </a:r>
            <a:r>
              <a:rPr lang="hr-HR" b="1" dirty="0" smtClean="0"/>
              <a:t> </a:t>
            </a:r>
            <a:r>
              <a:rPr lang="hr-HR" b="1" dirty="0" err="1" smtClean="0"/>
              <a:t>стил</a:t>
            </a:r>
            <a:r>
              <a:rPr lang="hr-HR" dirty="0" smtClean="0"/>
              <a:t>)</a:t>
            </a:r>
            <a:endParaRPr lang="x-none" dirty="0"/>
          </a:p>
          <a:p>
            <a:r>
              <a:rPr lang="hr-HR" dirty="0" err="1" smtClean="0"/>
              <a:t>К</a:t>
            </a:r>
            <a:r>
              <a:rPr lang="ru-RU" dirty="0" err="1" smtClean="0"/>
              <a:t>ључни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стварању</a:t>
            </a:r>
            <a:r>
              <a:rPr lang="ru-RU" dirty="0"/>
              <a:t> </a:t>
            </a:r>
            <a:r>
              <a:rPr lang="ru-RU" dirty="0" err="1"/>
              <a:t>неједнакости</a:t>
            </a:r>
            <a:r>
              <a:rPr lang="ru-RU" dirty="0"/>
              <a:t> у </a:t>
            </a:r>
            <a:r>
              <a:rPr lang="ru-RU" dirty="0" err="1"/>
              <a:t>здрављу</a:t>
            </a:r>
            <a:r>
              <a:rPr lang="ru-RU" dirty="0"/>
              <a:t>, </a:t>
            </a:r>
            <a:r>
              <a:rPr lang="hr-HR" dirty="0" err="1" smtClean="0"/>
              <a:t>или</a:t>
            </a:r>
            <a:r>
              <a:rPr lang="ru-RU" dirty="0" smtClean="0"/>
              <a:t> </a:t>
            </a:r>
            <a:r>
              <a:rPr lang="ru-RU" dirty="0" err="1"/>
              <a:t>доприносећи</a:t>
            </a:r>
            <a:r>
              <a:rPr lang="ru-RU" dirty="0"/>
              <a:t> </a:t>
            </a:r>
            <a:r>
              <a:rPr lang="ru-RU" dirty="0" smtClean="0"/>
              <a:t>фактор </a:t>
            </a:r>
            <a:r>
              <a:rPr lang="ru-RU" dirty="0" err="1"/>
              <a:t>који</a:t>
            </a:r>
            <a:r>
              <a:rPr lang="ru-RU" dirty="0"/>
              <a:t> </a:t>
            </a:r>
            <a:r>
              <a:rPr lang="ru-RU" dirty="0" err="1" smtClean="0"/>
              <a:t>настај</a:t>
            </a:r>
            <a:r>
              <a:rPr lang="hr-HR" dirty="0" err="1" smtClean="0"/>
              <a:t>е</a:t>
            </a:r>
            <a:r>
              <a:rPr lang="ru-RU" dirty="0" smtClean="0"/>
              <a:t> </a:t>
            </a:r>
            <a:r>
              <a:rPr lang="ru-RU" dirty="0" err="1"/>
              <a:t>као</a:t>
            </a:r>
            <a:r>
              <a:rPr lang="ru-RU" dirty="0"/>
              <a:t> </a:t>
            </a:r>
            <a:r>
              <a:rPr lang="ru-RU" dirty="0" err="1"/>
              <a:t>резултат</a:t>
            </a:r>
            <a:r>
              <a:rPr lang="ru-RU" dirty="0"/>
              <a:t> других </a:t>
            </a:r>
            <a:r>
              <a:rPr lang="ru-RU" dirty="0" err="1"/>
              <a:t>важнијих</a:t>
            </a:r>
            <a:r>
              <a:rPr lang="ru-RU" dirty="0"/>
              <a:t> фактора, </a:t>
            </a:r>
            <a:r>
              <a:rPr lang="ru-RU" dirty="0" err="1"/>
              <a:t>као</a:t>
            </a:r>
            <a:r>
              <a:rPr lang="ru-RU" dirty="0"/>
              <a:t> на пример </a:t>
            </a:r>
            <a:r>
              <a:rPr lang="ru-RU" dirty="0" err="1" smtClean="0"/>
              <a:t>образовања</a:t>
            </a:r>
            <a:r>
              <a:rPr lang="hr-HR" dirty="0" smtClean="0"/>
              <a:t>, </a:t>
            </a:r>
            <a:r>
              <a:rPr lang="ru-RU" dirty="0" smtClean="0"/>
              <a:t>или под </a:t>
            </a:r>
            <a:r>
              <a:rPr lang="ru-RU" dirty="0" err="1"/>
              <a:t>утицајем</a:t>
            </a:r>
            <a:r>
              <a:rPr lang="ru-RU" dirty="0"/>
              <a:t> шире </a:t>
            </a:r>
            <a:r>
              <a:rPr lang="ru-RU" dirty="0" err="1"/>
              <a:t>социјалне</a:t>
            </a:r>
            <a:r>
              <a:rPr lang="ru-RU" dirty="0"/>
              <a:t> средине, </a:t>
            </a:r>
            <a:r>
              <a:rPr lang="ru-RU" dirty="0" err="1"/>
              <a:t>односно</a:t>
            </a:r>
            <a:r>
              <a:rPr lang="ru-RU" dirty="0"/>
              <a:t> </a:t>
            </a:r>
            <a:r>
              <a:rPr lang="ru-RU" dirty="0" err="1"/>
              <a:t>лоших</a:t>
            </a:r>
            <a:r>
              <a:rPr lang="ru-RU" dirty="0"/>
              <a:t> </a:t>
            </a:r>
            <a:r>
              <a:rPr lang="ru-RU" dirty="0" err="1"/>
              <a:t>социјално-економских</a:t>
            </a:r>
            <a:r>
              <a:rPr lang="ru-RU" dirty="0"/>
              <a:t> </a:t>
            </a:r>
            <a:r>
              <a:rPr lang="ru-RU" dirty="0" err="1"/>
              <a:t>услова</a:t>
            </a:r>
            <a:r>
              <a:rPr lang="ru-RU" dirty="0"/>
              <a:t> у </a:t>
            </a:r>
            <a:r>
              <a:rPr lang="ru-RU" dirty="0" err="1"/>
              <a:t>којима</a:t>
            </a:r>
            <a:r>
              <a:rPr lang="ru-RU" dirty="0"/>
              <a:t> </a:t>
            </a:r>
            <a:r>
              <a:rPr lang="ru-RU" dirty="0" err="1"/>
              <a:t>људи</a:t>
            </a:r>
            <a:r>
              <a:rPr lang="ru-RU" dirty="0"/>
              <a:t> </a:t>
            </a:r>
            <a:r>
              <a:rPr lang="ru-RU" dirty="0" err="1"/>
              <a:t>живе</a:t>
            </a:r>
            <a:r>
              <a:rPr lang="ru-RU" dirty="0"/>
              <a:t> </a:t>
            </a:r>
            <a:endParaRPr lang="hr-HR" dirty="0" smtClean="0"/>
          </a:p>
          <a:p>
            <a:pPr lvl="1"/>
            <a:r>
              <a:rPr lang="hr-HR" sz="2200" dirty="0" err="1"/>
              <a:t>О</a:t>
            </a:r>
            <a:r>
              <a:rPr lang="ru-RU" sz="2200" dirty="0" err="1" smtClean="0"/>
              <a:t>собе</a:t>
            </a:r>
            <a:r>
              <a:rPr lang="ru-RU" sz="2200" dirty="0" smtClean="0"/>
              <a:t> </a:t>
            </a:r>
            <a:r>
              <a:rPr lang="ru-RU" sz="2200" dirty="0" err="1"/>
              <a:t>са</a:t>
            </a:r>
            <a:r>
              <a:rPr lang="ru-RU" sz="2200" dirty="0"/>
              <a:t> </a:t>
            </a:r>
            <a:r>
              <a:rPr lang="ru-RU" sz="2200" dirty="0" err="1"/>
              <a:t>нижим</a:t>
            </a:r>
            <a:r>
              <a:rPr lang="ru-RU" sz="2200" dirty="0"/>
              <a:t> </a:t>
            </a:r>
            <a:r>
              <a:rPr lang="ru-RU" sz="2200" dirty="0" err="1"/>
              <a:t>нивоом</a:t>
            </a:r>
            <a:r>
              <a:rPr lang="ru-RU" sz="2200" dirty="0"/>
              <a:t> </a:t>
            </a:r>
            <a:r>
              <a:rPr lang="ru-RU" sz="2200" dirty="0" err="1"/>
              <a:t>образовања</a:t>
            </a:r>
            <a:r>
              <a:rPr lang="ru-RU" sz="2200" dirty="0"/>
              <a:t> и </a:t>
            </a:r>
            <a:r>
              <a:rPr lang="ru-RU" sz="2200" dirty="0" err="1"/>
              <a:t>нижим</a:t>
            </a:r>
            <a:r>
              <a:rPr lang="ru-RU" sz="2200" dirty="0"/>
              <a:t> </a:t>
            </a:r>
            <a:r>
              <a:rPr lang="ru-RU" sz="2200" dirty="0" err="1"/>
              <a:t>приходима</a:t>
            </a:r>
            <a:r>
              <a:rPr lang="ru-RU" sz="2200" dirty="0"/>
              <a:t> су </a:t>
            </a:r>
            <a:r>
              <a:rPr lang="ru-RU" sz="2200" dirty="0" err="1"/>
              <a:t>чешће</a:t>
            </a:r>
            <a:r>
              <a:rPr lang="ru-RU" sz="2200" dirty="0"/>
              <a:t> </a:t>
            </a:r>
            <a:r>
              <a:rPr lang="ru-RU" sz="2200" dirty="0" err="1"/>
              <a:t>пушачи</a:t>
            </a:r>
            <a:r>
              <a:rPr lang="ru-RU" sz="2200" dirty="0"/>
              <a:t>, </a:t>
            </a:r>
            <a:r>
              <a:rPr lang="ru-RU" sz="2200" dirty="0" err="1"/>
              <a:t>имају</a:t>
            </a:r>
            <a:r>
              <a:rPr lang="ru-RU" sz="2200" dirty="0"/>
              <a:t> </a:t>
            </a:r>
            <a:r>
              <a:rPr lang="ru-RU" sz="2200" dirty="0" err="1"/>
              <a:t>неправилну</a:t>
            </a:r>
            <a:r>
              <a:rPr lang="ru-RU" sz="2200" dirty="0"/>
              <a:t> </a:t>
            </a:r>
            <a:r>
              <a:rPr lang="ru-RU" sz="2200" dirty="0" err="1"/>
              <a:t>исхрану</a:t>
            </a:r>
            <a:r>
              <a:rPr lang="ru-RU" sz="2200" dirty="0"/>
              <a:t> и </a:t>
            </a:r>
            <a:r>
              <a:rPr lang="ru-RU" sz="2200" dirty="0" err="1"/>
              <a:t>мање</a:t>
            </a:r>
            <a:r>
              <a:rPr lang="ru-RU" sz="2200" dirty="0"/>
              <a:t> су физички </a:t>
            </a:r>
            <a:r>
              <a:rPr lang="ru-RU" sz="2200" dirty="0" err="1" smtClean="0"/>
              <a:t>активни</a:t>
            </a:r>
            <a:endParaRPr lang="hr-HR" sz="2200" dirty="0" smtClean="0"/>
          </a:p>
          <a:p>
            <a:pPr lvl="1"/>
            <a:r>
              <a:rPr lang="hr-HR" sz="2200" dirty="0" err="1" smtClean="0"/>
              <a:t>П</a:t>
            </a:r>
            <a:r>
              <a:rPr lang="bg-BG" sz="2200" dirty="0" err="1" smtClean="0"/>
              <a:t>ушење</a:t>
            </a:r>
            <a:r>
              <a:rPr lang="bg-BG" sz="2200" dirty="0"/>
              <a:t>, злоупотреба алкохола, </a:t>
            </a:r>
            <a:r>
              <a:rPr lang="bg-BG" sz="2200" dirty="0" err="1"/>
              <a:t>потхрањеност</a:t>
            </a:r>
            <a:r>
              <a:rPr lang="bg-BG" sz="2200" dirty="0"/>
              <a:t> и </a:t>
            </a:r>
            <a:r>
              <a:rPr lang="bg-BG" sz="2200" dirty="0" err="1"/>
              <a:t>гојазност</a:t>
            </a:r>
            <a:r>
              <a:rPr lang="bg-BG" sz="2200" dirty="0"/>
              <a:t> </a:t>
            </a:r>
            <a:r>
              <a:rPr lang="bg-BG" sz="2200" dirty="0" err="1"/>
              <a:t>могу</a:t>
            </a:r>
            <a:r>
              <a:rPr lang="bg-BG" sz="2200" dirty="0"/>
              <a:t> бити </a:t>
            </a:r>
            <a:r>
              <a:rPr lang="bg-BG" sz="2200" dirty="0" err="1"/>
              <a:t>предиктори</a:t>
            </a:r>
            <a:r>
              <a:rPr lang="bg-BG" sz="2200" dirty="0"/>
              <a:t> </a:t>
            </a:r>
            <a:r>
              <a:rPr lang="bg-BG" sz="2200" dirty="0" err="1"/>
              <a:t>морталитета</a:t>
            </a:r>
            <a:r>
              <a:rPr lang="bg-BG" sz="2200" dirty="0"/>
              <a:t> код </a:t>
            </a:r>
            <a:r>
              <a:rPr lang="bg-BG" sz="2200" dirty="0" err="1"/>
              <a:t>старих</a:t>
            </a:r>
            <a:r>
              <a:rPr lang="bg-BG" sz="2200" dirty="0"/>
              <a:t> </a:t>
            </a:r>
            <a:r>
              <a:rPr lang="bg-BG" sz="2200" dirty="0" smtClean="0"/>
              <a:t>особа</a:t>
            </a:r>
            <a:endParaRPr lang="hr-HR" sz="2200" dirty="0" smtClean="0"/>
          </a:p>
          <a:p>
            <a:pPr lvl="1"/>
            <a:r>
              <a:rPr lang="hr-HR" sz="2200" dirty="0" smtClean="0"/>
              <a:t>П</a:t>
            </a:r>
            <a:r>
              <a:rPr lang="ru-RU" sz="2200" dirty="0" err="1" smtClean="0"/>
              <a:t>озитивна</a:t>
            </a:r>
            <a:r>
              <a:rPr lang="ru-RU" sz="2200" dirty="0" smtClean="0"/>
              <a:t> </a:t>
            </a:r>
            <a:r>
              <a:rPr lang="ru-RU" sz="2200" dirty="0" err="1"/>
              <a:t>повезаност</a:t>
            </a:r>
            <a:r>
              <a:rPr lang="ru-RU" sz="2200" dirty="0"/>
              <a:t> </a:t>
            </a:r>
            <a:r>
              <a:rPr lang="ru-RU" sz="2200" dirty="0" err="1"/>
              <a:t>између</a:t>
            </a:r>
            <a:r>
              <a:rPr lang="ru-RU" sz="2200" dirty="0"/>
              <a:t> физичке активности у </a:t>
            </a:r>
            <a:r>
              <a:rPr lang="ru-RU" sz="2200" dirty="0" err="1"/>
              <a:t>слободно</a:t>
            </a:r>
            <a:r>
              <a:rPr lang="ru-RU" sz="2200" dirty="0"/>
              <a:t> </a:t>
            </a:r>
            <a:r>
              <a:rPr lang="ru-RU" sz="2200" dirty="0" err="1"/>
              <a:t>време</a:t>
            </a:r>
            <a:r>
              <a:rPr lang="ru-RU" sz="2200" dirty="0"/>
              <a:t> и </a:t>
            </a:r>
            <a:r>
              <a:rPr lang="ru-RU" sz="2200" dirty="0" err="1" smtClean="0"/>
              <a:t>преживљавања</a:t>
            </a:r>
            <a:endParaRPr lang="hr-HR" sz="2200" dirty="0" smtClean="0"/>
          </a:p>
          <a:p>
            <a:pPr lvl="1"/>
            <a:r>
              <a:rPr lang="bg-BG" sz="2200" dirty="0"/>
              <a:t>Злоупотреба алкохола, </a:t>
            </a:r>
            <a:r>
              <a:rPr lang="bg-BG" sz="2200" dirty="0" err="1"/>
              <a:t>као</a:t>
            </a:r>
            <a:r>
              <a:rPr lang="bg-BG" sz="2200" dirty="0"/>
              <a:t> и висока </a:t>
            </a:r>
            <a:r>
              <a:rPr lang="bg-BG" sz="2200" dirty="0" err="1" smtClean="0"/>
              <a:t>преваленца</a:t>
            </a:r>
            <a:r>
              <a:rPr lang="bg-BG" sz="2200" dirty="0" smtClean="0"/>
              <a:t> </a:t>
            </a:r>
            <a:r>
              <a:rPr lang="bg-BG" sz="2200" dirty="0" err="1"/>
              <a:t>пушења</a:t>
            </a:r>
            <a:r>
              <a:rPr lang="bg-BG" sz="2200" dirty="0"/>
              <a:t> </a:t>
            </a:r>
            <a:r>
              <a:rPr lang="bg-BG" sz="2200" dirty="0" err="1"/>
              <a:t>је</a:t>
            </a:r>
            <a:r>
              <a:rPr lang="bg-BG" sz="2200" dirty="0"/>
              <a:t> </a:t>
            </a:r>
            <a:r>
              <a:rPr lang="bg-BG" sz="2200" dirty="0" err="1"/>
              <a:t>присутна</a:t>
            </a:r>
            <a:r>
              <a:rPr lang="bg-BG" sz="2200" dirty="0"/>
              <a:t> у </a:t>
            </a:r>
            <a:r>
              <a:rPr lang="bg-BG" sz="2200" dirty="0" err="1"/>
              <a:t>популационим</a:t>
            </a:r>
            <a:r>
              <a:rPr lang="bg-BG" sz="2200" dirty="0"/>
              <a:t> </a:t>
            </a:r>
            <a:r>
              <a:rPr lang="bg-BG" sz="2200" dirty="0" err="1"/>
              <a:t>групама</a:t>
            </a:r>
            <a:r>
              <a:rPr lang="bg-BG" sz="2200" dirty="0"/>
              <a:t> </a:t>
            </a:r>
            <a:r>
              <a:rPr lang="bg-BG" sz="2200" dirty="0" err="1"/>
              <a:t>нижег</a:t>
            </a:r>
            <a:r>
              <a:rPr lang="bg-BG" sz="2200" dirty="0"/>
              <a:t> </a:t>
            </a:r>
            <a:r>
              <a:rPr lang="bg-BG" sz="2200" dirty="0" err="1"/>
              <a:t>социјално-економског</a:t>
            </a:r>
            <a:r>
              <a:rPr lang="bg-BG" sz="2200" dirty="0"/>
              <a:t> статуса</a:t>
            </a:r>
            <a:endParaRPr lang="en-US" sz="2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67425"/>
            <a:ext cx="10515600" cy="850007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95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789"/>
            <a:ext cx="10515600" cy="1056067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249250"/>
            <a:ext cx="11681138" cy="5357611"/>
          </a:xfrm>
        </p:spPr>
        <p:txBody>
          <a:bodyPr/>
          <a:lstStyle/>
          <a:p>
            <a:pPr marL="0" indent="0">
              <a:buNone/>
            </a:pPr>
            <a:r>
              <a:rPr lang="x-none" dirty="0"/>
              <a:t>Људска права и здравље, неједнакост</a:t>
            </a:r>
          </a:p>
          <a:p>
            <a:pPr marL="0" indent="0">
              <a:buNone/>
            </a:pPr>
            <a:endParaRPr lang="x-none" dirty="0" smtClean="0"/>
          </a:p>
          <a:p>
            <a:r>
              <a:rPr lang="x-none" dirty="0" smtClean="0"/>
              <a:t>Питања у вези смањења неједнакости у здравству морају имати централно место сваке реформе здравственог система.</a:t>
            </a:r>
          </a:p>
          <a:p>
            <a:r>
              <a:rPr lang="x-none" dirty="0" smtClean="0"/>
              <a:t>Родне неједнакости у здравству и увођење родне димензије у здравствену заштиту и здравствени систем такође су значајан изазов за социјалну медицину, као и истраживања која документују негативан здравствени исход.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52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790"/>
            <a:ext cx="10515600" cy="1043188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0" y="1532586"/>
            <a:ext cx="11449318" cy="5009881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Здравствени систем XXI века- јесте онај  који стално тежи ка побољшању пацијентов</a:t>
            </a:r>
            <a:r>
              <a:rPr lang="hr-HR" dirty="0" err="1" smtClean="0"/>
              <a:t>е</a:t>
            </a:r>
            <a:r>
              <a:rPr lang="x-none" dirty="0" smtClean="0"/>
              <a:t> информисаност</a:t>
            </a:r>
            <a:r>
              <a:rPr lang="hr-HR" dirty="0" err="1" smtClean="0"/>
              <a:t>и</a:t>
            </a:r>
            <a:r>
              <a:rPr lang="x-none" dirty="0" smtClean="0"/>
              <a:t> и могућност</a:t>
            </a:r>
            <a:r>
              <a:rPr lang="hr-HR" dirty="0" err="1" smtClean="0"/>
              <a:t>и</a:t>
            </a:r>
            <a:r>
              <a:rPr lang="x-none" dirty="0" smtClean="0"/>
              <a:t> одлучивања, његову сигурност као и задовољство, побољшава квалитет услуга али истовремено води рачуна и о професионалном задовољству даваоца услуга и сталном повећању његових компетенци.</a:t>
            </a:r>
          </a:p>
          <a:p>
            <a:pPr marL="0" indent="0">
              <a:buNone/>
            </a:pPr>
            <a:r>
              <a:rPr lang="x-none" dirty="0" smtClean="0"/>
              <a:t>Усавршавање и даљи развој механизама за мерење квалитета као и сатисфакције, процена адекватности и ефикасности појединих облика заштите као и интервенција, оснажење пацијента кроз информисање и едукацију- само су неки од изазова за социјалну медицину/фармацију у овом сектору.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889" y="139348"/>
            <a:ext cx="10515600" cy="684742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21" y="1535289"/>
            <a:ext cx="11616267" cy="5102578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Принципи развоја социјалне фармације као науке дефинисали су неколико тачака:</a:t>
            </a:r>
          </a:p>
          <a:p>
            <a:r>
              <a:rPr lang="x-none" sz="2400" dirty="0"/>
              <a:t>с</a:t>
            </a:r>
            <a:r>
              <a:rPr lang="x-none" sz="2400" dirty="0" smtClean="0"/>
              <a:t>оцијална фармација се бави проучавање популације и различитих група у њој, а не бави се појединцима</a:t>
            </a:r>
          </a:p>
          <a:p>
            <a:r>
              <a:rPr lang="x-none" sz="2400" dirty="0"/>
              <a:t>з</a:t>
            </a:r>
            <a:r>
              <a:rPr lang="x-none" sz="2400" dirty="0" smtClean="0"/>
              <a:t>дравствене институције имају социјалну а не само „медицинску“ улогу и имају циљ да утичу на социјалне односе</a:t>
            </a:r>
          </a:p>
          <a:p>
            <a:r>
              <a:rPr lang="x-none" sz="2400" dirty="0" smtClean="0"/>
              <a:t>социјални и историјски процеси одређују здравље, болест и здравствену заштиту</a:t>
            </a:r>
          </a:p>
          <a:p>
            <a:r>
              <a:rPr lang="x-none" sz="2400" dirty="0"/>
              <a:t>з</a:t>
            </a:r>
            <a:r>
              <a:rPr lang="x-none" sz="2400" dirty="0" smtClean="0"/>
              <a:t>адатак социјалне медицине и фармације није само да се бави описом стања и лечења већ да непрекидно промовишу промене</a:t>
            </a:r>
          </a:p>
          <a:p>
            <a:r>
              <a:rPr lang="x-none" sz="2400" dirty="0"/>
              <a:t>и</a:t>
            </a:r>
            <a:r>
              <a:rPr lang="x-none" sz="2400" dirty="0" smtClean="0"/>
              <a:t>страживања која се спроводе у социјалној фармацији требало би да комбинују квантитативне и квалитативне истраживачке методе</a:t>
            </a:r>
          </a:p>
          <a:p>
            <a:endParaRPr lang="x-none" dirty="0" smtClean="0"/>
          </a:p>
        </p:txBody>
      </p:sp>
    </p:spTree>
    <p:extLst>
      <p:ext uri="{BB962C8B-B14F-4D97-AF65-F5344CB8AC3E}">
        <p14:creationId xmlns:p14="http://schemas.microsoft.com/office/powerpoint/2010/main" val="10040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223" y="1825625"/>
            <a:ext cx="11455121" cy="4351338"/>
          </a:xfrm>
        </p:spPr>
        <p:txBody>
          <a:bodyPr>
            <a:normAutofit/>
          </a:bodyPr>
          <a:lstStyle/>
          <a:p>
            <a:r>
              <a:rPr lang="ru-RU" b="1" dirty="0" err="1"/>
              <a:t>Приступачност</a:t>
            </a:r>
            <a:r>
              <a:rPr lang="ru-RU" dirty="0"/>
              <a:t> и </a:t>
            </a:r>
            <a:r>
              <a:rPr lang="ru-RU" b="1" dirty="0"/>
              <a:t>квалитет</a:t>
            </a:r>
            <a:r>
              <a:rPr lang="ru-RU" dirty="0"/>
              <a:t> </a:t>
            </a:r>
            <a:r>
              <a:rPr lang="ru-RU" dirty="0" err="1"/>
              <a:t>здравствене</a:t>
            </a:r>
            <a:r>
              <a:rPr lang="ru-RU" dirty="0"/>
              <a:t> </a:t>
            </a:r>
            <a:r>
              <a:rPr lang="ru-RU" dirty="0" err="1"/>
              <a:t>заштите</a:t>
            </a:r>
            <a:r>
              <a:rPr lang="ru-RU" dirty="0"/>
              <a:t> </a:t>
            </a:r>
            <a:r>
              <a:rPr lang="ru-RU" dirty="0" err="1"/>
              <a:t>такође</a:t>
            </a:r>
            <a:r>
              <a:rPr lang="ru-RU" dirty="0"/>
              <a:t> могу </a:t>
            </a:r>
            <a:r>
              <a:rPr lang="ru-RU" dirty="0" err="1"/>
              <a:t>утицати</a:t>
            </a:r>
            <a:r>
              <a:rPr lang="ru-RU" dirty="0"/>
              <a:t> на </a:t>
            </a:r>
            <a:r>
              <a:rPr lang="ru-RU" dirty="0" err="1" smtClean="0"/>
              <a:t>здравље</a:t>
            </a:r>
            <a:endParaRPr lang="hr-HR" dirty="0"/>
          </a:p>
          <a:p>
            <a:endParaRPr lang="hr-HR" dirty="0" smtClean="0"/>
          </a:p>
          <a:p>
            <a:r>
              <a:rPr lang="ru-RU" dirty="0" err="1" smtClean="0"/>
              <a:t>Приступачна</a:t>
            </a:r>
            <a:r>
              <a:rPr lang="ru-RU" dirty="0" smtClean="0"/>
              <a:t> </a:t>
            </a:r>
            <a:r>
              <a:rPr lang="ru-RU" dirty="0"/>
              <a:t>и доступна </a:t>
            </a:r>
            <a:r>
              <a:rPr lang="ru-RU" dirty="0" err="1"/>
              <a:t>здравствена</a:t>
            </a:r>
            <a:r>
              <a:rPr lang="ru-RU" dirty="0"/>
              <a:t> </a:t>
            </a:r>
            <a:r>
              <a:rPr lang="ru-RU" dirty="0" err="1"/>
              <a:t>заштита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да </a:t>
            </a:r>
            <a:r>
              <a:rPr lang="ru-RU" dirty="0" err="1"/>
              <a:t>продужи</a:t>
            </a:r>
            <a:r>
              <a:rPr lang="ru-RU" dirty="0"/>
              <a:t> живот и </a:t>
            </a:r>
            <a:r>
              <a:rPr lang="ru-RU" dirty="0" err="1"/>
              <a:t>побољша</a:t>
            </a:r>
            <a:r>
              <a:rPr lang="ru-RU" dirty="0"/>
              <a:t> прогнозу </a:t>
            </a:r>
            <a:r>
              <a:rPr lang="ru-RU" dirty="0" err="1"/>
              <a:t>оболелих</a:t>
            </a:r>
            <a:r>
              <a:rPr lang="ru-RU" dirty="0"/>
              <a:t> од </a:t>
            </a:r>
            <a:r>
              <a:rPr lang="ru-RU" dirty="0" err="1"/>
              <a:t>озбиљних</a:t>
            </a:r>
            <a:r>
              <a:rPr lang="ru-RU" dirty="0"/>
              <a:t> </a:t>
            </a:r>
            <a:r>
              <a:rPr lang="ru-RU" dirty="0" err="1"/>
              <a:t>болести</a:t>
            </a:r>
            <a:r>
              <a:rPr lang="ru-RU" dirty="0"/>
              <a:t>, </a:t>
            </a:r>
            <a:r>
              <a:rPr lang="ru-RU" dirty="0" err="1"/>
              <a:t>односно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друге </a:t>
            </a:r>
            <a:r>
              <a:rPr lang="ru-RU" dirty="0" smtClean="0"/>
              <a:t>стране</a:t>
            </a:r>
            <a:r>
              <a:rPr lang="hr-HR" dirty="0" smtClean="0"/>
              <a:t>,</a:t>
            </a:r>
            <a:r>
              <a:rPr lang="ru-RU" dirty="0" smtClean="0"/>
              <a:t> </a:t>
            </a:r>
            <a:r>
              <a:rPr lang="ru-RU" dirty="0" err="1"/>
              <a:t>неосигурана</a:t>
            </a:r>
            <a:r>
              <a:rPr lang="ru-RU" dirty="0"/>
              <a:t> лица се </a:t>
            </a:r>
            <a:r>
              <a:rPr lang="ru-RU" dirty="0" err="1"/>
              <a:t>ређе</a:t>
            </a:r>
            <a:r>
              <a:rPr lang="ru-RU" dirty="0"/>
              <a:t> </a:t>
            </a:r>
            <a:r>
              <a:rPr lang="ru-RU" dirty="0" err="1"/>
              <a:t>подвргавају</a:t>
            </a:r>
            <a:r>
              <a:rPr lang="ru-RU" dirty="0"/>
              <a:t> </a:t>
            </a:r>
            <a:r>
              <a:rPr lang="ru-RU" dirty="0" err="1"/>
              <a:t>превентивним</a:t>
            </a:r>
            <a:r>
              <a:rPr lang="ru-RU" dirty="0"/>
              <a:t> </a:t>
            </a:r>
            <a:r>
              <a:rPr lang="ru-RU" dirty="0" err="1"/>
              <a:t>прегледима</a:t>
            </a:r>
            <a:r>
              <a:rPr lang="ru-RU" dirty="0"/>
              <a:t> и </a:t>
            </a:r>
            <a:r>
              <a:rPr lang="ru-RU" dirty="0" err="1"/>
              <a:t>чешће</a:t>
            </a:r>
            <a:r>
              <a:rPr lang="ru-RU" dirty="0"/>
              <a:t> </a:t>
            </a:r>
            <a:r>
              <a:rPr lang="ru-RU" dirty="0" err="1"/>
              <a:t>одлажу</a:t>
            </a:r>
            <a:r>
              <a:rPr lang="ru-RU" dirty="0"/>
              <a:t> </a:t>
            </a:r>
            <a:r>
              <a:rPr lang="ru-RU" dirty="0" err="1"/>
              <a:t>лечење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28789"/>
            <a:ext cx="10515600" cy="1056067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99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6366"/>
            <a:ext cx="10515600" cy="721218"/>
          </a:xfrm>
        </p:spPr>
        <p:txBody>
          <a:bodyPr>
            <a:noAutofit/>
          </a:bodyPr>
          <a:lstStyle/>
          <a:p>
            <a:pPr algn="ctr"/>
            <a:r>
              <a:rPr lang="x-none" sz="26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55" y="1323348"/>
            <a:ext cx="11345214" cy="5167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x-none" dirty="0" smtClean="0"/>
              <a:t>Демографске структуре које детерминишу социјалну медицину и фармацију</a:t>
            </a:r>
          </a:p>
          <a:p>
            <a:r>
              <a:rPr lang="x-none" dirty="0" smtClean="0"/>
              <a:t>Старење становништва, са порастом броја популације старије од 65 година и посебно врло старијих, преко 75 година, није више феномен високоразвијеног света</a:t>
            </a:r>
            <a:r>
              <a:rPr lang="hr-HR" dirty="0" smtClean="0"/>
              <a:t>,</a:t>
            </a:r>
            <a:r>
              <a:rPr lang="x-none" dirty="0" smtClean="0"/>
              <a:t> ве</a:t>
            </a:r>
            <a:r>
              <a:rPr lang="hr-HR" dirty="0" err="1" smtClean="0"/>
              <a:t>ћ</a:t>
            </a:r>
            <a:r>
              <a:rPr lang="x-none" dirty="0" smtClean="0"/>
              <a:t> читаве планете.</a:t>
            </a:r>
          </a:p>
          <a:p>
            <a:r>
              <a:rPr lang="x-none" dirty="0" smtClean="0"/>
              <a:t>Према прогнозама, очекивања су да ће, први пут у историји у XXI веку, број старијих особа бити већи од броја млађих од 15 година. </a:t>
            </a:r>
            <a:endParaRPr lang="en-US" dirty="0" smtClean="0"/>
          </a:p>
          <a:p>
            <a:r>
              <a:rPr lang="is-IS" dirty="0" smtClean="0"/>
              <a:t>21,1</a:t>
            </a:r>
            <a:r>
              <a:rPr lang="is-IS" dirty="0"/>
              <a:t>% у 2050. </a:t>
            </a:r>
            <a:r>
              <a:rPr lang="is-IS" dirty="0" smtClean="0"/>
              <a:t>години – 2 </a:t>
            </a:r>
            <a:r>
              <a:rPr lang="ru-RU" dirty="0" err="1" smtClean="0"/>
              <a:t>милијарде</a:t>
            </a:r>
            <a:r>
              <a:rPr lang="ru-RU" dirty="0" smtClean="0"/>
              <a:t> </a:t>
            </a:r>
            <a:r>
              <a:rPr lang="ru-RU" dirty="0" err="1"/>
              <a:t>људи</a:t>
            </a:r>
            <a:r>
              <a:rPr lang="ru-RU" dirty="0"/>
              <a:t> старости 60 и </a:t>
            </a:r>
            <a:r>
              <a:rPr lang="ru-RU" dirty="0" err="1"/>
              <a:t>више</a:t>
            </a:r>
            <a:r>
              <a:rPr lang="ru-RU" dirty="0"/>
              <a:t> </a:t>
            </a:r>
            <a:r>
              <a:rPr lang="ru-RU" dirty="0" smtClean="0"/>
              <a:t>година</a:t>
            </a:r>
            <a:r>
              <a:rPr lang="hr-HR" dirty="0" smtClean="0"/>
              <a:t>.</a:t>
            </a:r>
            <a:endParaRPr lang="x-none" dirty="0" smtClean="0"/>
          </a:p>
          <a:p>
            <a:r>
              <a:rPr lang="x-none" dirty="0" smtClean="0"/>
              <a:t>Наведени подаци указују на пораст броја зависне категорије становника а смањење броја радно продуктивног становништва, што имплицира потребу за реалокацијом ресурса на дуготрајну негу.</a:t>
            </a:r>
          </a:p>
          <a:p>
            <a:r>
              <a:rPr lang="x-none" dirty="0" smtClean="0"/>
              <a:t>Здравствени систем се мора прилагодити потребама старије популације.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9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708" y="733531"/>
            <a:ext cx="10529835" cy="3908808"/>
          </a:xfrm>
        </p:spPr>
        <p:txBody>
          <a:bodyPr/>
          <a:lstStyle/>
          <a:p>
            <a:r>
              <a:rPr lang="en-US" dirty="0" err="1" smtClean="0"/>
              <a:t>Модел</a:t>
            </a:r>
            <a:r>
              <a:rPr lang="en-US" dirty="0" smtClean="0"/>
              <a:t> </a:t>
            </a:r>
            <a:r>
              <a:rPr lang="en-US" dirty="0" err="1" smtClean="0"/>
              <a:t>успешног</a:t>
            </a:r>
            <a:r>
              <a:rPr lang="en-US" dirty="0" smtClean="0"/>
              <a:t> </a:t>
            </a:r>
            <a:r>
              <a:rPr lang="en-US" dirty="0" err="1" smtClean="0"/>
              <a:t>старења</a:t>
            </a:r>
            <a:r>
              <a:rPr lang="en-US" dirty="0" smtClean="0"/>
              <a:t>:</a:t>
            </a:r>
          </a:p>
          <a:p>
            <a:pPr lvl="1"/>
            <a:r>
              <a:rPr lang="bg-BG" dirty="0" err="1"/>
              <a:t>Смањити</a:t>
            </a:r>
            <a:r>
              <a:rPr lang="bg-BG" dirty="0"/>
              <a:t> </a:t>
            </a:r>
            <a:r>
              <a:rPr lang="bg-BG" dirty="0" err="1"/>
              <a:t>ризик</a:t>
            </a:r>
            <a:r>
              <a:rPr lang="bg-BG" dirty="0"/>
              <a:t> </a:t>
            </a:r>
            <a:r>
              <a:rPr lang="bg-BG" dirty="0" err="1"/>
              <a:t>од</a:t>
            </a:r>
            <a:r>
              <a:rPr lang="bg-BG" dirty="0"/>
              <a:t> болести и </a:t>
            </a:r>
            <a:r>
              <a:rPr lang="bg-BG" dirty="0" err="1" smtClean="0"/>
              <a:t>неспособности</a:t>
            </a:r>
            <a:endParaRPr lang="hr-HR" dirty="0" smtClean="0"/>
          </a:p>
          <a:p>
            <a:pPr lvl="1"/>
            <a:r>
              <a:rPr lang="ru-RU" dirty="0" err="1"/>
              <a:t>Наставити</a:t>
            </a:r>
            <a:r>
              <a:rPr lang="ru-RU" dirty="0"/>
              <a:t> </a:t>
            </a:r>
            <a:r>
              <a:rPr lang="ru-RU" dirty="0" err="1"/>
              <a:t>ангажовање</a:t>
            </a:r>
            <a:r>
              <a:rPr lang="ru-RU" dirty="0"/>
              <a:t> у </a:t>
            </a:r>
            <a:r>
              <a:rPr lang="ru-RU" dirty="0" smtClean="0"/>
              <a:t>животу</a:t>
            </a:r>
            <a:endParaRPr lang="hr-HR" dirty="0" smtClean="0"/>
          </a:p>
          <a:p>
            <a:pPr lvl="1"/>
            <a:r>
              <a:rPr lang="ru-RU" dirty="0" err="1"/>
              <a:t>Задржати</a:t>
            </a:r>
            <a:r>
              <a:rPr lang="ru-RU" dirty="0"/>
              <a:t> </a:t>
            </a:r>
            <a:r>
              <a:rPr lang="ru-RU" dirty="0" smtClean="0"/>
              <a:t>физичку </a:t>
            </a:r>
            <a:r>
              <a:rPr lang="ru-RU" dirty="0"/>
              <a:t>и </a:t>
            </a:r>
            <a:r>
              <a:rPr lang="ru-RU" dirty="0" err="1"/>
              <a:t>когнитивну</a:t>
            </a:r>
            <a:r>
              <a:rPr lang="ru-RU" dirty="0"/>
              <a:t> </a:t>
            </a:r>
            <a:r>
              <a:rPr lang="ru-RU" dirty="0" err="1" smtClean="0"/>
              <a:t>функциј</a:t>
            </a:r>
            <a:r>
              <a:rPr lang="hr-HR" dirty="0" err="1" smtClean="0"/>
              <a:t>у</a:t>
            </a:r>
            <a:endParaRPr lang="hr-HR" dirty="0" smtClean="0"/>
          </a:p>
          <a:p>
            <a:pPr lvl="1"/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562707" y="2934179"/>
            <a:ext cx="114417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sz="2400" dirty="0"/>
              <a:t>*</a:t>
            </a:r>
            <a:r>
              <a:rPr lang="ru-RU" sz="2400" dirty="0" err="1"/>
              <a:t>просечан</a:t>
            </a:r>
            <a:r>
              <a:rPr lang="ru-RU" sz="2400" dirty="0"/>
              <a:t> </a:t>
            </a:r>
            <a:r>
              <a:rPr lang="ru-RU" sz="2400" dirty="0" err="1"/>
              <a:t>број</a:t>
            </a:r>
            <a:r>
              <a:rPr lang="ru-RU" sz="2400" dirty="0"/>
              <a:t> минута </a:t>
            </a:r>
            <a:r>
              <a:rPr lang="ru-RU" sz="2400" dirty="0" err="1"/>
              <a:t>проведених</a:t>
            </a:r>
            <a:r>
              <a:rPr lang="ru-RU" sz="2400" dirty="0"/>
              <a:t> у </a:t>
            </a:r>
            <a:r>
              <a:rPr lang="ru-RU" sz="2400" dirty="0" err="1"/>
              <a:t>пружању</a:t>
            </a:r>
            <a:r>
              <a:rPr lang="ru-RU" sz="2400" dirty="0"/>
              <a:t> </a:t>
            </a:r>
            <a:r>
              <a:rPr lang="en-US" sz="2400" dirty="0" err="1"/>
              <a:t>неге</a:t>
            </a:r>
            <a:r>
              <a:rPr lang="ru-RU" sz="2400" dirty="0"/>
              <a:t> за </a:t>
            </a:r>
            <a:r>
              <a:rPr lang="ru-RU" sz="2400" dirty="0" err="1"/>
              <a:t>зависне</a:t>
            </a:r>
            <a:r>
              <a:rPr lang="ru-RU" sz="2400" dirty="0"/>
              <a:t> и </a:t>
            </a:r>
            <a:r>
              <a:rPr lang="ru-RU" sz="2400" dirty="0" err="1"/>
              <a:t>болесне</a:t>
            </a:r>
            <a:r>
              <a:rPr lang="ru-RU" sz="2400" dirty="0"/>
              <a:t> </a:t>
            </a:r>
            <a:r>
              <a:rPr lang="ru-RU" sz="2400" dirty="0" err="1"/>
              <a:t>појединце</a:t>
            </a:r>
            <a:r>
              <a:rPr lang="ru-RU" sz="2400" dirty="0"/>
              <a:t> (свих </a:t>
            </a:r>
            <a:r>
              <a:rPr lang="ru-RU" sz="2400" dirty="0" err="1"/>
              <a:t>узраста</a:t>
            </a:r>
            <a:r>
              <a:rPr lang="ru-RU" sz="2400" dirty="0"/>
              <a:t>) у току </a:t>
            </a:r>
            <a:r>
              <a:rPr lang="ru-RU" sz="2400" dirty="0" smtClean="0"/>
              <a:t>дана</a:t>
            </a:r>
            <a:r>
              <a:rPr lang="hr-HR" sz="2400" dirty="0" smtClean="0"/>
              <a:t>, </a:t>
            </a:r>
            <a:r>
              <a:rPr lang="ru-RU" sz="2400" dirty="0" err="1" smtClean="0"/>
              <a:t>повећава</a:t>
            </a:r>
            <a:r>
              <a:rPr lang="hr-HR" sz="2400" dirty="0" smtClean="0"/>
              <a:t> </a:t>
            </a:r>
            <a:r>
              <a:rPr lang="hr-HR" sz="2400" dirty="0" err="1" smtClean="0"/>
              <a:t>се</a:t>
            </a:r>
            <a:r>
              <a:rPr lang="ru-RU" sz="2400" dirty="0" smtClean="0"/>
              <a:t> </a:t>
            </a:r>
            <a:r>
              <a:rPr lang="ru-RU" sz="2400" dirty="0" err="1"/>
              <a:t>експоненционално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 </a:t>
            </a:r>
            <a:r>
              <a:rPr lang="ru-RU" sz="2400" dirty="0" err="1"/>
              <a:t>старошћу</a:t>
            </a:r>
            <a:r>
              <a:rPr lang="ru-RU" sz="2400" dirty="0"/>
              <a:t> </a:t>
            </a:r>
            <a:r>
              <a:rPr lang="ru-RU" sz="2400" dirty="0" err="1"/>
              <a:t>неговатеља</a:t>
            </a:r>
            <a:r>
              <a:rPr lang="ru-RU" sz="2400" dirty="0"/>
              <a:t>: од 201 минута </a:t>
            </a:r>
            <a:r>
              <a:rPr lang="ru-RU" sz="2400" dirty="0" err="1"/>
              <a:t>ако</a:t>
            </a:r>
            <a:r>
              <a:rPr lang="ru-RU" sz="2400" dirty="0"/>
              <a:t> </a:t>
            </a:r>
            <a:r>
              <a:rPr lang="ru-RU" sz="2400" dirty="0" err="1"/>
              <a:t>је</a:t>
            </a:r>
            <a:r>
              <a:rPr lang="ru-RU" sz="2400" dirty="0"/>
              <a:t> </a:t>
            </a:r>
            <a:r>
              <a:rPr lang="ru-RU" sz="2400" dirty="0" err="1"/>
              <a:t>неговатељ</a:t>
            </a:r>
            <a:r>
              <a:rPr lang="ru-RU" sz="2400" dirty="0"/>
              <a:t> у </a:t>
            </a:r>
            <a:r>
              <a:rPr lang="ru-RU" sz="2400" dirty="0" err="1"/>
              <a:t>старосној</a:t>
            </a:r>
            <a:r>
              <a:rPr lang="ru-RU" sz="2400" dirty="0"/>
              <a:t> </a:t>
            </a:r>
            <a:r>
              <a:rPr lang="ru-RU" sz="2400" dirty="0" err="1"/>
              <a:t>категорији</a:t>
            </a:r>
            <a:r>
              <a:rPr lang="ru-RU" sz="2400" dirty="0"/>
              <a:t> 65-74 године, 318 минута </a:t>
            </a:r>
            <a:r>
              <a:rPr lang="ru-RU" sz="2400" dirty="0" err="1"/>
              <a:t>ако</a:t>
            </a:r>
            <a:r>
              <a:rPr lang="ru-RU" sz="2400" dirty="0"/>
              <a:t> </a:t>
            </a:r>
            <a:r>
              <a:rPr lang="ru-RU" sz="2400" dirty="0" err="1"/>
              <a:t>је</a:t>
            </a:r>
            <a:r>
              <a:rPr lang="ru-RU" sz="2400" dirty="0"/>
              <a:t> старости 75-84 године, у </a:t>
            </a:r>
            <a:r>
              <a:rPr lang="ru-RU" sz="2400" dirty="0" err="1"/>
              <a:t>поређењу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 само 50 минута </a:t>
            </a:r>
            <a:r>
              <a:rPr lang="ru-RU" sz="2400" dirty="0" err="1"/>
              <a:t>ако</a:t>
            </a:r>
            <a:r>
              <a:rPr lang="ru-RU" sz="2400" dirty="0"/>
              <a:t> </a:t>
            </a:r>
            <a:r>
              <a:rPr lang="ru-RU" sz="2400" dirty="0" err="1"/>
              <a:t>је</a:t>
            </a:r>
            <a:r>
              <a:rPr lang="ru-RU" sz="2400" dirty="0"/>
              <a:t> старости 30-49 </a:t>
            </a:r>
            <a:r>
              <a:rPr lang="ru-RU" sz="2400" dirty="0" smtClean="0"/>
              <a:t>година</a:t>
            </a:r>
            <a:endParaRPr lang="hr-HR" sz="2400" dirty="0" smtClean="0"/>
          </a:p>
          <a:p>
            <a:pPr marL="342900" indent="-342900">
              <a:buFont typeface="Arial" charset="0"/>
              <a:buChar char="•"/>
            </a:pPr>
            <a:r>
              <a:rPr lang="hr-HR" sz="2400" dirty="0" err="1"/>
              <a:t>В</a:t>
            </a:r>
            <a:r>
              <a:rPr lang="ru-RU" sz="2400" dirty="0" err="1" smtClean="0"/>
              <a:t>олонтерск</a:t>
            </a:r>
            <a:r>
              <a:rPr lang="hr-HR" sz="2400" dirty="0" err="1" smtClean="0"/>
              <a:t>и</a:t>
            </a:r>
            <a:r>
              <a:rPr lang="ru-RU" sz="2400" dirty="0" smtClean="0"/>
              <a:t>м рад</a:t>
            </a:r>
            <a:r>
              <a:rPr lang="hr-HR" sz="2400" dirty="0" err="1" smtClean="0"/>
              <a:t>ом</a:t>
            </a:r>
            <a:r>
              <a:rPr lang="ru-RU" sz="2400" dirty="0" smtClean="0"/>
              <a:t> </a:t>
            </a:r>
            <a:r>
              <a:rPr lang="ru-RU" sz="2400" dirty="0" err="1"/>
              <a:t>смањује</a:t>
            </a:r>
            <a:r>
              <a:rPr lang="ru-RU" sz="2400" dirty="0"/>
              <a:t> </a:t>
            </a:r>
            <a:r>
              <a:rPr lang="hr-HR" sz="2400" dirty="0" err="1" smtClean="0"/>
              <a:t>се</a:t>
            </a:r>
            <a:r>
              <a:rPr lang="hr-HR" sz="2400" dirty="0" smtClean="0"/>
              <a:t> </a:t>
            </a:r>
            <a:r>
              <a:rPr lang="ru-RU" sz="2400" dirty="0" err="1" smtClean="0"/>
              <a:t>морталитет</a:t>
            </a:r>
            <a:r>
              <a:rPr lang="ru-RU" sz="2400" dirty="0"/>
              <a:t>, </a:t>
            </a:r>
            <a:r>
              <a:rPr lang="ru-RU" sz="2400" dirty="0" err="1"/>
              <a:t>побољшава</a:t>
            </a:r>
            <a:r>
              <a:rPr lang="ru-RU" sz="2400" dirty="0"/>
              <a:t> </a:t>
            </a:r>
            <a:r>
              <a:rPr lang="ru-RU" sz="2400" dirty="0" err="1"/>
              <a:t>физичко</a:t>
            </a:r>
            <a:r>
              <a:rPr lang="ru-RU" sz="2400" dirty="0"/>
              <a:t> </a:t>
            </a:r>
            <a:r>
              <a:rPr lang="ru-RU" sz="2400" dirty="0" err="1"/>
              <a:t>функционисање</a:t>
            </a:r>
            <a:r>
              <a:rPr lang="ru-RU" sz="2400" dirty="0"/>
              <a:t>, </a:t>
            </a:r>
            <a:r>
              <a:rPr lang="ru-RU" sz="2400" dirty="0" err="1"/>
              <a:t>утиче</a:t>
            </a:r>
            <a:r>
              <a:rPr lang="ru-RU" sz="2400" dirty="0"/>
              <a:t> у позитивном </a:t>
            </a:r>
            <a:r>
              <a:rPr lang="ru-RU" sz="2400" dirty="0" err="1"/>
              <a:t>смислу</a:t>
            </a:r>
            <a:r>
              <a:rPr lang="ru-RU" sz="2400" dirty="0"/>
              <a:t> на </a:t>
            </a:r>
            <a:r>
              <a:rPr lang="ru-RU" sz="2400" dirty="0" err="1"/>
              <a:t>самопроцену</a:t>
            </a:r>
            <a:r>
              <a:rPr lang="ru-RU" sz="2400" dirty="0"/>
              <a:t> </a:t>
            </a:r>
            <a:r>
              <a:rPr lang="ru-RU" sz="2400" dirty="0" err="1"/>
              <a:t>здравља</a:t>
            </a:r>
            <a:r>
              <a:rPr lang="ru-RU" sz="2400" dirty="0"/>
              <a:t>, </a:t>
            </a:r>
            <a:r>
              <a:rPr lang="ru-RU" sz="2400" dirty="0" err="1" smtClean="0"/>
              <a:t>смањуј</a:t>
            </a:r>
            <a:r>
              <a:rPr lang="hr-HR" sz="2400" dirty="0" err="1" smtClean="0"/>
              <a:t>у</a:t>
            </a:r>
            <a:r>
              <a:rPr lang="hr-HR" sz="2400" dirty="0" smtClean="0"/>
              <a:t> </a:t>
            </a:r>
            <a:r>
              <a:rPr lang="hr-HR" sz="2400" dirty="0" err="1" smtClean="0"/>
              <a:t>се</a:t>
            </a:r>
            <a:r>
              <a:rPr lang="ru-RU" sz="2400" dirty="0" smtClean="0"/>
              <a:t> </a:t>
            </a:r>
            <a:r>
              <a:rPr lang="ru-RU" sz="2400" dirty="0" err="1" smtClean="0"/>
              <a:t>депресивн</a:t>
            </a:r>
            <a:r>
              <a:rPr lang="hr-HR" sz="2400" dirty="0" err="1" smtClean="0"/>
              <a:t>и</a:t>
            </a:r>
            <a:r>
              <a:rPr lang="ru-RU" sz="2400" dirty="0" smtClean="0"/>
              <a:t> симптом</a:t>
            </a:r>
            <a:r>
              <a:rPr lang="hr-HR" sz="2400" dirty="0" err="1" smtClean="0"/>
              <a:t>и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ru-RU" sz="2400" dirty="0" err="1"/>
              <a:t>повећава</a:t>
            </a:r>
            <a:r>
              <a:rPr lang="ru-RU" sz="2400" dirty="0"/>
              <a:t> </a:t>
            </a:r>
            <a:r>
              <a:rPr lang="ru-RU" sz="2400" dirty="0" err="1"/>
              <a:t>задовољство</a:t>
            </a:r>
            <a:r>
              <a:rPr lang="ru-RU" sz="2400" dirty="0"/>
              <a:t> </a:t>
            </a:r>
            <a:r>
              <a:rPr lang="ru-RU" sz="2400" dirty="0" smtClean="0"/>
              <a:t>животом</a:t>
            </a:r>
            <a:r>
              <a:rPr lang="hr-HR" sz="2400" dirty="0" smtClean="0"/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hr-HR" sz="2400" dirty="0" err="1" smtClean="0"/>
              <a:t>Дом</a:t>
            </a:r>
            <a:r>
              <a:rPr lang="hr-HR" sz="2400" dirty="0" smtClean="0"/>
              <a:t> </a:t>
            </a:r>
            <a:r>
              <a:rPr lang="hr-HR" sz="2400" dirty="0" err="1" smtClean="0"/>
              <a:t>за</a:t>
            </a:r>
            <a:r>
              <a:rPr lang="hr-HR" sz="2400" dirty="0" smtClean="0"/>
              <a:t> </a:t>
            </a:r>
            <a:r>
              <a:rPr lang="hr-HR" sz="2400" dirty="0" err="1" smtClean="0"/>
              <a:t>стара</a:t>
            </a:r>
            <a:r>
              <a:rPr lang="hr-HR" sz="2400" dirty="0" smtClean="0"/>
              <a:t> </a:t>
            </a:r>
            <a:r>
              <a:rPr lang="hr-HR" sz="2400" dirty="0" err="1" smtClean="0"/>
              <a:t>лица</a:t>
            </a:r>
            <a:r>
              <a:rPr lang="hr-HR" sz="2400" dirty="0" smtClean="0"/>
              <a:t> </a:t>
            </a:r>
            <a:r>
              <a:rPr lang="hr-HR" sz="2400" dirty="0" err="1" smtClean="0"/>
              <a:t>и</a:t>
            </a:r>
            <a:r>
              <a:rPr lang="hr-HR" sz="2400" dirty="0" smtClean="0"/>
              <a:t> </a:t>
            </a:r>
            <a:r>
              <a:rPr lang="hr-HR" sz="2400" dirty="0" err="1" smtClean="0"/>
              <a:t>незбринуту</a:t>
            </a:r>
            <a:r>
              <a:rPr lang="hr-HR" sz="2400" dirty="0" smtClean="0"/>
              <a:t> </a:t>
            </a:r>
            <a:r>
              <a:rPr lang="hr-HR" sz="2400" dirty="0" err="1" smtClean="0"/>
              <a:t>децу</a:t>
            </a:r>
            <a:r>
              <a:rPr lang="hr-HR" sz="2400" dirty="0" smtClean="0"/>
              <a:t> (</a:t>
            </a:r>
            <a:r>
              <a:rPr lang="hr-HR" sz="2400" dirty="0" err="1" smtClean="0"/>
              <a:t>Канада</a:t>
            </a:r>
            <a:r>
              <a:rPr lang="hr-HR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80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715" y="167426"/>
            <a:ext cx="10515600" cy="978794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1210614"/>
            <a:ext cx="11462197" cy="5357611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Демографске </a:t>
            </a:r>
            <a:r>
              <a:rPr lang="x-none" dirty="0"/>
              <a:t>структуре које </a:t>
            </a:r>
            <a:r>
              <a:rPr lang="en-US" dirty="0" err="1" smtClean="0"/>
              <a:t>де</a:t>
            </a:r>
            <a:r>
              <a:rPr lang="x-none" dirty="0" smtClean="0"/>
              <a:t>терминишу </a:t>
            </a:r>
            <a:r>
              <a:rPr lang="x-none" dirty="0"/>
              <a:t>социјалну медицину и </a:t>
            </a:r>
            <a:r>
              <a:rPr lang="x-none" dirty="0" smtClean="0"/>
              <a:t>фармацију</a:t>
            </a:r>
          </a:p>
          <a:p>
            <a:pPr marL="0" indent="0">
              <a:buNone/>
            </a:pPr>
            <a:endParaRPr lang="x-none" dirty="0" smtClean="0"/>
          </a:p>
          <a:p>
            <a:r>
              <a:rPr lang="x-none" dirty="0" smtClean="0"/>
              <a:t>Услед поменутих демографских карактеристика неопходни су програми и мере усмерене ка побољшању квалитета живота повезаног са здрављем старијих особа, као и повећање капацитета старијих особа за коришћење технологија које олакшавају живот.</a:t>
            </a:r>
          </a:p>
          <a:p>
            <a:r>
              <a:rPr lang="x-none" dirty="0" smtClean="0"/>
              <a:t>Доступност здравствене заштите и нових технологија старијој популацији са </a:t>
            </a:r>
            <a:r>
              <a:rPr lang="hr-HR" dirty="0" err="1" smtClean="0"/>
              <a:t>ниским</a:t>
            </a:r>
            <a:r>
              <a:rPr lang="hr-HR" dirty="0" smtClean="0"/>
              <a:t> </a:t>
            </a:r>
            <a:r>
              <a:rPr lang="hr-HR" dirty="0" err="1" smtClean="0"/>
              <a:t>примањима</a:t>
            </a:r>
            <a:r>
              <a:rPr lang="hr-HR" dirty="0" smtClean="0"/>
              <a:t>,</a:t>
            </a:r>
            <a:r>
              <a:rPr lang="x-none" dirty="0" smtClean="0"/>
              <a:t> </a:t>
            </a:r>
            <a:r>
              <a:rPr lang="hr-HR" dirty="0" err="1" smtClean="0"/>
              <a:t>у</a:t>
            </a:r>
            <a:r>
              <a:rPr lang="hr-HR" dirty="0" smtClean="0"/>
              <a:t> </a:t>
            </a:r>
            <a:r>
              <a:rPr lang="x-none" dirty="0" smtClean="0"/>
              <a:t>руралним подручјима</a:t>
            </a:r>
            <a:r>
              <a:rPr lang="hr-HR" dirty="0" smtClean="0"/>
              <a:t>, </a:t>
            </a:r>
            <a:r>
              <a:rPr lang="x-none" dirty="0" smtClean="0"/>
              <a:t>остаје и даље приоритет организације здравственог система.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0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84" y="0"/>
            <a:ext cx="10515600" cy="1030310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07440"/>
            <a:ext cx="11664462" cy="54981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x-none" dirty="0" smtClean="0"/>
              <a:t>Здравље деце и младих</a:t>
            </a:r>
          </a:p>
          <a:p>
            <a:r>
              <a:rPr lang="x-none" dirty="0" smtClean="0"/>
              <a:t>Пораст свести о значају здравља деце и младих евидентан је у свакој земљи.</a:t>
            </a:r>
          </a:p>
          <a:p>
            <a:r>
              <a:rPr lang="x-none" dirty="0" smtClean="0"/>
              <a:t>У највећем броју здравствених система доминира концепт креиран </a:t>
            </a:r>
            <a:r>
              <a:rPr lang="hr-HR" dirty="0" err="1" smtClean="0"/>
              <a:t>з</a:t>
            </a:r>
            <a:r>
              <a:rPr lang="x-none" dirty="0" smtClean="0"/>
              <a:t>а одрасле, холистички приступ дечјем здрављу скоро да не постоји- деца и млади често су „невидљиви“, њихов глас се не чује и њихова права не реализују а потребе дефинишу одрасли.</a:t>
            </a:r>
          </a:p>
          <a:p>
            <a:r>
              <a:rPr lang="x-none" dirty="0" smtClean="0"/>
              <a:t>Сиромаштво, раслојавање друштва, ратови, мигра</a:t>
            </a:r>
            <a:r>
              <a:rPr lang="hr-HR" dirty="0" err="1" smtClean="0"/>
              <a:t>циј</a:t>
            </a:r>
            <a:r>
              <a:rPr lang="x-none" dirty="0" smtClean="0"/>
              <a:t>е, насиље у земљи и породици, вредносне кризе, наркоманија и алкохолизам чине врло често окружење за младе.</a:t>
            </a:r>
          </a:p>
          <a:p>
            <a:r>
              <a:rPr lang="x-none" dirty="0" smtClean="0"/>
              <a:t>Проучавање детерминанти здравља младих, као и протективних фактора и резилијенције, предлагање одрживих програма за здравље деце и млади, уз укључивање њих самих- непрекидан су изазов за социјалну фармацију и медицину. </a:t>
            </a:r>
            <a:endParaRPr lang="hr-HR" dirty="0" smtClean="0"/>
          </a:p>
          <a:p>
            <a:r>
              <a:rPr lang="hr-HR" u="sng" dirty="0" err="1" smtClean="0"/>
              <a:t>Исланд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665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1912"/>
            <a:ext cx="10515600" cy="891822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9" y="1332089"/>
            <a:ext cx="11638844" cy="5441245"/>
          </a:xfrm>
        </p:spPr>
        <p:txBody>
          <a:bodyPr/>
          <a:lstStyle/>
          <a:p>
            <a:r>
              <a:rPr lang="x-none" dirty="0" smtClean="0"/>
              <a:t>Фармацеутска пракса као саставни</a:t>
            </a:r>
            <a:r>
              <a:rPr lang="hr-HR" dirty="0" smtClean="0"/>
              <a:t> </a:t>
            </a:r>
            <a:r>
              <a:rPr lang="x-none" dirty="0" smtClean="0"/>
              <a:t>део социјалне фармације подразумева велики број активности међу којима посебну пажњу завређује </a:t>
            </a:r>
            <a:r>
              <a:rPr lang="x-none" b="1" dirty="0" smtClean="0"/>
              <a:t>самомедикација</a:t>
            </a:r>
            <a:r>
              <a:rPr lang="x-none" dirty="0" smtClean="0"/>
              <a:t>.</a:t>
            </a:r>
          </a:p>
          <a:p>
            <a:r>
              <a:rPr lang="x-none" dirty="0" smtClean="0"/>
              <a:t>Самомедикација подразумева одабир и употребу медикамената који се издају без лекарског рецепта а који појединац може да употребњава у сврху лечења или превенције болести чије је симптоме сам препознао.</a:t>
            </a:r>
          </a:p>
          <a:p>
            <a:r>
              <a:rPr lang="x-none" dirty="0" smtClean="0"/>
              <a:t>Самомедикација у нашој популацији подразумева употребу наведених медикамената без консултације доктора медицине или фармацеута. </a:t>
            </a:r>
          </a:p>
          <a:p>
            <a:r>
              <a:rPr lang="x-none" dirty="0" smtClean="0"/>
              <a:t>Клиничка пракса показује да се тек након прогресије болести или стања за коју је вршена самоме</a:t>
            </a:r>
            <a:r>
              <a:rPr lang="en-US" dirty="0" err="1" smtClean="0"/>
              <a:t>ди</a:t>
            </a:r>
            <a:r>
              <a:rPr lang="x-none" dirty="0" smtClean="0"/>
              <a:t>к</a:t>
            </a:r>
            <a:r>
              <a:rPr lang="hr-HR" dirty="0" err="1" smtClean="0"/>
              <a:t>а</a:t>
            </a:r>
            <a:r>
              <a:rPr lang="x-none" dirty="0" smtClean="0"/>
              <a:t>ција појединац јавља на консултатив</a:t>
            </a:r>
            <a:r>
              <a:rPr lang="en-US" dirty="0" err="1" smtClean="0"/>
              <a:t>не</a:t>
            </a:r>
            <a:r>
              <a:rPr lang="x-none" dirty="0" smtClean="0"/>
              <a:t> прегледе.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55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44" y="1309511"/>
            <a:ext cx="11604978" cy="5429956"/>
          </a:xfrm>
        </p:spPr>
        <p:txBody>
          <a:bodyPr>
            <a:normAutofit fontScale="85000" lnSpcReduction="10000"/>
          </a:bodyPr>
          <a:lstStyle/>
          <a:p>
            <a:r>
              <a:rPr lang="x-none" dirty="0" smtClean="0"/>
              <a:t>Адекватна самомедикација корисницима треба да обезбеди следеће елементе: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е</a:t>
            </a:r>
            <a:r>
              <a:rPr lang="x-none" dirty="0" smtClean="0"/>
              <a:t>фикасност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п</a:t>
            </a:r>
            <a:r>
              <a:rPr lang="x-none" dirty="0" smtClean="0"/>
              <a:t>оузданост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п</a:t>
            </a:r>
            <a:r>
              <a:rPr lang="x-none" dirty="0" smtClean="0"/>
              <a:t>рихватљив ризик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ш</a:t>
            </a:r>
            <a:r>
              <a:rPr lang="x-none" dirty="0" smtClean="0"/>
              <a:t>ироку доступност лека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в</a:t>
            </a:r>
            <a:r>
              <a:rPr lang="x-none" dirty="0" smtClean="0"/>
              <a:t>ећи избор лечења</a:t>
            </a:r>
          </a:p>
          <a:p>
            <a:r>
              <a:rPr lang="x-none" dirty="0" smtClean="0"/>
              <a:t>Предуслов да самом</a:t>
            </a:r>
            <a:r>
              <a:rPr lang="hr-HR" dirty="0" err="1" smtClean="0"/>
              <a:t>еди</a:t>
            </a:r>
            <a:r>
              <a:rPr lang="x-none" dirty="0" smtClean="0"/>
              <a:t>кација испуни претходно наведене елементе јесте да</a:t>
            </a:r>
            <a:r>
              <a:rPr lang="hr-HR" dirty="0" smtClean="0"/>
              <a:t> </a:t>
            </a:r>
            <a:r>
              <a:rPr lang="x-none" dirty="0" smtClean="0"/>
              <a:t>пацијенту буде обезбеђена свеобухватна информација о леку која се односи на: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д</a:t>
            </a:r>
            <a:r>
              <a:rPr lang="x-none" dirty="0" smtClean="0"/>
              <a:t>озу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н</a:t>
            </a:r>
            <a:r>
              <a:rPr lang="x-none" dirty="0" smtClean="0"/>
              <a:t>ачин примене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н</a:t>
            </a:r>
            <a:r>
              <a:rPr lang="x-none" dirty="0" smtClean="0"/>
              <a:t>ачин деловања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м</a:t>
            </a:r>
            <a:r>
              <a:rPr lang="x-none" dirty="0" smtClean="0"/>
              <a:t>огућа нежељена дејства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и</a:t>
            </a:r>
            <a:r>
              <a:rPr lang="x-none" dirty="0" smtClean="0"/>
              <a:t>нтеракције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к</a:t>
            </a:r>
            <a:r>
              <a:rPr lang="x-none" dirty="0" smtClean="0"/>
              <a:t>онтраиндикације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м</a:t>
            </a:r>
            <a:r>
              <a:rPr lang="x-none" dirty="0" smtClean="0"/>
              <a:t>ере опреза и упозорења (нарочито за примену у специфичним популацијама: педијатрија, труднице и старији пацијенти)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x-none" dirty="0"/>
              <a:t>д</a:t>
            </a:r>
            <a:r>
              <a:rPr lang="x-none" dirty="0" smtClean="0"/>
              <a:t>ужину примене лека, итд..</a:t>
            </a:r>
          </a:p>
          <a:p>
            <a:pPr>
              <a:buFont typeface="Wingdings" panose="05000000000000000000" pitchFamily="2" charset="2"/>
              <a:buChar char="ü"/>
            </a:pPr>
            <a:endParaRPr lang="x-none" dirty="0" smtClean="0"/>
          </a:p>
          <a:p>
            <a:pPr>
              <a:buFont typeface="Wingdings" panose="05000000000000000000" pitchFamily="2" charset="2"/>
              <a:buChar char="ü"/>
            </a:pPr>
            <a:endParaRPr lang="x-none" dirty="0" smtClean="0"/>
          </a:p>
        </p:txBody>
      </p:sp>
    </p:spTree>
    <p:extLst>
      <p:ext uri="{BB962C8B-B14F-4D97-AF65-F5344CB8AC3E}">
        <p14:creationId xmlns:p14="http://schemas.microsoft.com/office/powerpoint/2010/main" val="12557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94193"/>
            <a:ext cx="10515600" cy="97825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89" y="1128890"/>
            <a:ext cx="11717867" cy="5497688"/>
          </a:xfrm>
        </p:spPr>
        <p:txBody>
          <a:bodyPr/>
          <a:lstStyle/>
          <a:p>
            <a:r>
              <a:rPr lang="x-none" dirty="0" smtClean="0"/>
              <a:t>Професионалне активности фармацеутске праксе су бројне и различите у различитим земљама што зависи од организације система здравствене заштите, од политике лекова, ресурса и менаџмента здра</a:t>
            </a:r>
            <a:r>
              <a:rPr lang="hr-HR" dirty="0" err="1" smtClean="0"/>
              <a:t>в</a:t>
            </a:r>
            <a:r>
              <a:rPr lang="x-none" dirty="0" smtClean="0"/>
              <a:t>ственог система.</a:t>
            </a:r>
          </a:p>
          <a:p>
            <a:r>
              <a:rPr lang="x-none" dirty="0" smtClean="0"/>
              <a:t>Класификација професионалних активности фармацеута према подели Амери</a:t>
            </a:r>
            <a:r>
              <a:rPr lang="x-none" dirty="0"/>
              <a:t>ч</a:t>
            </a:r>
            <a:r>
              <a:rPr lang="x-none" dirty="0" smtClean="0"/>
              <a:t>ког удружења фармацеута (American Pharmacists Association, APhA):</a:t>
            </a:r>
          </a:p>
          <a:p>
            <a:pPr marL="0" indent="0">
              <a:buNone/>
            </a:pPr>
            <a:r>
              <a:rPr lang="x-none" dirty="0" smtClean="0"/>
              <a:t>А. Обезбеђивање одговарајуће терапије и исхода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А.1 </a:t>
            </a:r>
            <a:r>
              <a:rPr lang="hr-HR" dirty="0" err="1" smtClean="0"/>
              <a:t>О</a:t>
            </a:r>
            <a:r>
              <a:rPr lang="x-none" dirty="0" smtClean="0"/>
              <a:t>безбеђивање адекватне фармакотерапије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А.2 Обезбеђивање разумевања пацијента/адхеренце за терапију и 	план третмана</a:t>
            </a:r>
          </a:p>
          <a:p>
            <a:pPr marL="0" indent="0">
              <a:buNone/>
            </a:pPr>
            <a:r>
              <a:rPr lang="x-none" dirty="0" smtClean="0"/>
              <a:t>	А.3 Надзор и извештавање о исходима (Outcomes)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178"/>
            <a:ext cx="10515600" cy="982134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изазова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социјалне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фармације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и медицине у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савременом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55" y="1151466"/>
            <a:ext cx="11774311" cy="5706533"/>
          </a:xfrm>
        </p:spPr>
        <p:txBody>
          <a:bodyPr>
            <a:normAutofit lnSpcReduction="10000"/>
          </a:bodyPr>
          <a:lstStyle/>
          <a:p>
            <a:r>
              <a:rPr lang="x-none" dirty="0" smtClean="0"/>
              <a:t>Класификација професионалних активности фармацеута према подели Америчког удружења фармацеута (American Pharmacists Association, APhA):</a:t>
            </a:r>
          </a:p>
          <a:p>
            <a:pPr marL="0" indent="0">
              <a:buNone/>
            </a:pPr>
            <a:r>
              <a:rPr lang="x-none" dirty="0" smtClean="0"/>
              <a:t>Б. Издавање лекова и медицинских средстава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Б.1 Обрада рецепта и медицинских налога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Б.2 Припрема фармацеутског производа</a:t>
            </a:r>
          </a:p>
          <a:p>
            <a:pPr marL="0" indent="0">
              <a:buNone/>
            </a:pPr>
            <a:r>
              <a:rPr lang="x-none" dirty="0" smtClean="0"/>
              <a:t>	Б.3 Испорука лека и медицинског средства</a:t>
            </a:r>
          </a:p>
          <a:p>
            <a:pPr marL="0" indent="0">
              <a:buNone/>
            </a:pPr>
            <a:r>
              <a:rPr lang="x-none" dirty="0" smtClean="0"/>
              <a:t>Ц. Промоција здрав</a:t>
            </a:r>
            <a:r>
              <a:rPr lang="hr-HR" dirty="0" err="1" smtClean="0"/>
              <a:t>љ</a:t>
            </a:r>
            <a:r>
              <a:rPr lang="x-none" dirty="0" smtClean="0"/>
              <a:t>а и превенција болести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Ц.1 Испорука клиничких услуга за превенцију болести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Ц.2 Свеобухватно истраживање и извештавање о садржајима јавног 	здравља</a:t>
            </a:r>
          </a:p>
          <a:p>
            <a:pPr marL="0" indent="0">
              <a:buNone/>
            </a:pPr>
            <a:r>
              <a:rPr lang="x-none" dirty="0"/>
              <a:t>	</a:t>
            </a:r>
            <a:r>
              <a:rPr lang="x-none" dirty="0" smtClean="0"/>
              <a:t>Ц.3 </a:t>
            </a:r>
            <a:r>
              <a:rPr lang="hr-HR" dirty="0" err="1" smtClean="0"/>
              <a:t>П</a:t>
            </a:r>
            <a:r>
              <a:rPr lang="x-none" dirty="0" smtClean="0"/>
              <a:t>ромоција безбедне употребе лекова у друштву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3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178"/>
            <a:ext cx="10515600" cy="1004712"/>
          </a:xfrm>
        </p:spPr>
        <p:txBody>
          <a:bodyPr>
            <a:normAutofit/>
          </a:bodyPr>
          <a:lstStyle/>
          <a:p>
            <a:pPr algn="ctr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956" y="1467556"/>
            <a:ext cx="11616266" cy="5204177"/>
          </a:xfrm>
        </p:spPr>
        <p:txBody>
          <a:bodyPr/>
          <a:lstStyle/>
          <a:p>
            <a:r>
              <a:rPr lang="x-none" smtClean="0"/>
              <a:t>Класификација професионалних активности фармацеута према подели Америчког удружења фармацеута (American Pharmacists Association, APhA):</a:t>
            </a:r>
          </a:p>
          <a:p>
            <a:pPr marL="0" indent="0">
              <a:buNone/>
            </a:pPr>
            <a:r>
              <a:rPr lang="x-none" smtClean="0"/>
              <a:t>Д. Управљање здравственим системом</a:t>
            </a:r>
          </a:p>
          <a:p>
            <a:pPr marL="0" indent="0">
              <a:buNone/>
            </a:pPr>
            <a:r>
              <a:rPr lang="x-none"/>
              <a:t>	</a:t>
            </a:r>
            <a:r>
              <a:rPr lang="x-none" smtClean="0"/>
              <a:t>Д.1 Менаџмент праксе</a:t>
            </a:r>
          </a:p>
          <a:p>
            <a:pPr marL="0" indent="0">
              <a:buNone/>
            </a:pPr>
            <a:r>
              <a:rPr lang="x-none" smtClean="0"/>
              <a:t>	Д.2 Менаџмент лековима кроз целокупан здравствени систем</a:t>
            </a:r>
          </a:p>
          <a:p>
            <a:pPr marL="0" indent="0">
              <a:buNone/>
            </a:pPr>
            <a:r>
              <a:rPr lang="x-none" smtClean="0"/>
              <a:t>	Д.3 Менаџмент употребе лекова кроз здравствени систем </a:t>
            </a:r>
          </a:p>
          <a:p>
            <a:pPr marL="0" indent="0">
              <a:buNone/>
            </a:pPr>
            <a:r>
              <a:rPr lang="x-none" smtClean="0"/>
              <a:t>	Д.4 Учешће у истраживачким активностима</a:t>
            </a:r>
          </a:p>
          <a:p>
            <a:pPr marL="0" indent="0">
              <a:buNone/>
            </a:pPr>
            <a:r>
              <a:rPr lang="x-none" smtClean="0"/>
              <a:t>	Д.5 Охрабривање за интердисциплинарну сарадњу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177" y="105482"/>
            <a:ext cx="10515600" cy="1045986"/>
          </a:xfrm>
        </p:spPr>
        <p:txBody>
          <a:bodyPr>
            <a:normAutofit/>
          </a:bodyPr>
          <a:lstStyle/>
          <a:p>
            <a:pPr algn="ctr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11" y="1151467"/>
            <a:ext cx="11661422" cy="5384800"/>
          </a:xfrm>
        </p:spPr>
        <p:txBody>
          <a:bodyPr/>
          <a:lstStyle/>
          <a:p>
            <a:r>
              <a:rPr lang="x-none" dirty="0" smtClean="0"/>
              <a:t>Двадесетих година XX века јавља се пораст интересовања за проучавање утицаја стила живота (начин исхране, гојазност, седентаран начин живота) на обољевање и смртност услед кардиоваскуларних болести.</a:t>
            </a:r>
          </a:p>
          <a:p>
            <a:r>
              <a:rPr lang="x-none" dirty="0" smtClean="0"/>
              <a:t>Велике епидемиолошке студије које су инициране од стране осигуравајућих компанија показале су јасну корелацију између одабраног стила живота  са последицима као што је болест и превремена смрт.</a:t>
            </a:r>
          </a:p>
          <a:p>
            <a:r>
              <a:rPr lang="x-none" dirty="0" smtClean="0"/>
              <a:t>Решење за овај проблем је траже</a:t>
            </a:r>
            <a:r>
              <a:rPr lang="hr-HR" dirty="0" err="1" smtClean="0"/>
              <a:t>н</a:t>
            </a:r>
            <a:r>
              <a:rPr lang="x-none" dirty="0" smtClean="0"/>
              <a:t> усмеравањем становништва ка „здравим стиловима“ живота.</a:t>
            </a:r>
          </a:p>
          <a:p>
            <a:r>
              <a:rPr lang="x-none" dirty="0" smtClean="0"/>
              <a:t>У Великој Британији методолошки сличне студије су доказале везу конзумирања никотина и настанка карцинома плућа.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7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3" y="240947"/>
            <a:ext cx="10515600" cy="8314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44" y="1478845"/>
            <a:ext cx="11661422" cy="5034844"/>
          </a:xfrm>
        </p:spPr>
        <p:txBody>
          <a:bodyPr/>
          <a:lstStyle/>
          <a:p>
            <a:r>
              <a:rPr lang="x-none" dirty="0" smtClean="0"/>
              <a:t>Фармацеутска пракса у оквиру социјалне фармације изискује адекватну алокацију ресурса, извођење процеса према циљевима тј. исходима који се очекују и који се могу исказати различитим параметрима (индикаторима) који могу бити клинички, економски и хуманистички/социјални.</a:t>
            </a:r>
          </a:p>
          <a:p>
            <a:r>
              <a:rPr lang="x-none" dirty="0" smtClean="0"/>
              <a:t>Примена знања и вештина као и употр</a:t>
            </a:r>
            <a:r>
              <a:rPr lang="hr-HR" dirty="0" err="1" smtClean="0"/>
              <a:t>е</a:t>
            </a:r>
            <a:r>
              <a:rPr lang="x-none" dirty="0" smtClean="0"/>
              <a:t>ба инфраструктуре и технологије у циљу остваривања здравствених потреба становништва представља новију </a:t>
            </a:r>
            <a:r>
              <a:rPr lang="hr-HR" dirty="0" err="1" smtClean="0"/>
              <a:t>и</a:t>
            </a:r>
            <a:r>
              <a:rPr lang="hr-HR" dirty="0" smtClean="0"/>
              <a:t> </a:t>
            </a:r>
            <a:r>
              <a:rPr lang="x-none" dirty="0" smtClean="0"/>
              <a:t>потпуну дефиницију фармацеутске праксе.</a:t>
            </a:r>
          </a:p>
          <a:p>
            <a:r>
              <a:rPr lang="x-none" dirty="0" smtClean="0"/>
              <a:t>Фармацеутска пракса као део здравствене заштите треба да поседује елементе правичности, ефективности и ефикасности, погодности, прихватљивости и релевантности.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1004711"/>
          </a:xfrm>
        </p:spPr>
        <p:txBody>
          <a:bodyPr>
            <a:normAutofit/>
          </a:bodyPr>
          <a:lstStyle/>
          <a:p>
            <a:pPr algn="ctr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3" y="1591733"/>
            <a:ext cx="11627556" cy="5046134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Ризици које носи развој фармације тј. фармацеутске праксе</a:t>
            </a:r>
          </a:p>
          <a:p>
            <a:pPr marL="0" indent="0">
              <a:buNone/>
            </a:pPr>
            <a:endParaRPr lang="x-none" dirty="0" smtClean="0"/>
          </a:p>
          <a:p>
            <a:r>
              <a:rPr lang="x-none" dirty="0" smtClean="0"/>
              <a:t>Са повећањем броја доступних лекова на тржишту расту новине и могућности фармацеутске праксе али и значајн</a:t>
            </a:r>
            <a:r>
              <a:rPr lang="hr-HR" dirty="0" err="1" smtClean="0"/>
              <a:t>и</a:t>
            </a:r>
            <a:r>
              <a:rPr lang="x-none" dirty="0" smtClean="0"/>
              <a:t> изазов</a:t>
            </a:r>
            <a:r>
              <a:rPr lang="hr-HR" dirty="0" err="1" smtClean="0"/>
              <a:t>и</a:t>
            </a:r>
            <a:r>
              <a:rPr lang="x-none" dirty="0" smtClean="0"/>
              <a:t> у контроли квалитета </a:t>
            </a:r>
            <a:r>
              <a:rPr lang="hr-HR" dirty="0" err="1" smtClean="0"/>
              <a:t>као</a:t>
            </a:r>
            <a:r>
              <a:rPr lang="hr-HR" dirty="0" smtClean="0"/>
              <a:t> </a:t>
            </a:r>
            <a:r>
              <a:rPr lang="x-none" dirty="0" smtClean="0"/>
              <a:t>и ризи</a:t>
            </a:r>
            <a:r>
              <a:rPr lang="hr-HR" dirty="0" err="1" smtClean="0"/>
              <a:t>ци</a:t>
            </a:r>
            <a:r>
              <a:rPr lang="hr-HR" dirty="0" smtClean="0"/>
              <a:t> </a:t>
            </a:r>
            <a:r>
              <a:rPr lang="x-none" dirty="0" smtClean="0"/>
              <a:t>за </a:t>
            </a:r>
            <a:r>
              <a:rPr lang="hr-HR" dirty="0" err="1" smtClean="0"/>
              <a:t>не</a:t>
            </a:r>
            <a:r>
              <a:rPr lang="x-none" dirty="0" smtClean="0"/>
              <a:t>рационалну употребу лекова. </a:t>
            </a:r>
          </a:p>
          <a:p>
            <a:endParaRPr lang="x-none" dirty="0" smtClean="0"/>
          </a:p>
          <a:p>
            <a:r>
              <a:rPr lang="x-none" dirty="0" smtClean="0"/>
              <a:t>Наведене промене су довеле до раста трошкова здравствене заштите, ограничења финансијских ресурса, недостатка адекватног кадра, огромног оптерећење болестима, неефикасног здравс</a:t>
            </a:r>
            <a:r>
              <a:rPr lang="hr-HR" dirty="0" err="1" smtClean="0"/>
              <a:t>тв</a:t>
            </a:r>
            <a:r>
              <a:rPr lang="x-none" dirty="0" smtClean="0"/>
              <a:t>еног система.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0623"/>
            <a:ext cx="10515600" cy="1038578"/>
          </a:xfrm>
        </p:spPr>
        <p:txBody>
          <a:bodyPr>
            <a:normAutofit/>
          </a:bodyPr>
          <a:lstStyle/>
          <a:p>
            <a:pPr algn="ctr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955" y="1320800"/>
            <a:ext cx="11424355" cy="53396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x-none" dirty="0" smtClean="0"/>
              <a:t>Фармацеутска пракса у Србији</a:t>
            </a:r>
          </a:p>
          <a:p>
            <a:pPr marL="0" indent="0">
              <a:buNone/>
            </a:pPr>
            <a:r>
              <a:rPr lang="x-none" dirty="0" smtClean="0"/>
              <a:t>Према Закону о здравственој заштити</a:t>
            </a:r>
            <a:r>
              <a:rPr lang="hr-HR" dirty="0" smtClean="0"/>
              <a:t> </a:t>
            </a:r>
            <a:r>
              <a:rPr lang="x-none" dirty="0" smtClean="0"/>
              <a:t>Србије, фармацеутска пракса је обухаћена кроз поглавље Фармацеутска здравствена делатност где се наводи да:</a:t>
            </a:r>
          </a:p>
          <a:p>
            <a:pPr marL="0" indent="0">
              <a:buNone/>
            </a:pPr>
            <a:r>
              <a:rPr lang="x-none" dirty="0" smtClean="0"/>
              <a:t>„Фармацеутска здрав</a:t>
            </a:r>
            <a:r>
              <a:rPr lang="hr-HR" dirty="0" err="1" smtClean="0"/>
              <a:t>с</a:t>
            </a:r>
            <a:r>
              <a:rPr lang="x-none" dirty="0" smtClean="0"/>
              <a:t>твена делатност подразумева одговорно снабдевање лековима и одређеним врстама медицинских средстава становништва и здравствених установа</a:t>
            </a:r>
            <a:r>
              <a:rPr lang="hr-HR" dirty="0" smtClean="0"/>
              <a:t>, </a:t>
            </a:r>
            <a:r>
              <a:rPr lang="x-none" dirty="0" smtClean="0"/>
              <a:t>обезбеђујући рационалну фармакотерапију ради лечења, побољшања и одржавања квалитета живота пацијената</a:t>
            </a:r>
            <a:r>
              <a:rPr lang="hr-HR" dirty="0" smtClean="0"/>
              <a:t>, </a:t>
            </a:r>
            <a:r>
              <a:rPr lang="hr-HR" dirty="0" err="1" smtClean="0"/>
              <a:t>при</a:t>
            </a:r>
            <a:r>
              <a:rPr lang="hr-HR" dirty="0" smtClean="0"/>
              <a:t> </a:t>
            </a:r>
            <a:r>
              <a:rPr lang="hr-HR" dirty="0" err="1" smtClean="0"/>
              <a:t>чему</a:t>
            </a:r>
            <a:r>
              <a:rPr lang="hr-HR" dirty="0" smtClean="0"/>
              <a:t> </a:t>
            </a:r>
            <a:r>
              <a:rPr lang="x-none" dirty="0" smtClean="0"/>
              <a:t>треба нагласити да фармацеутску делатност спроводи фармацеут, тј. дипломирани фармацеут са одговарајућом специјализацијом, у сарадњи са другим здравственим радницима.“</a:t>
            </a:r>
          </a:p>
          <a:p>
            <a:pPr marL="0" indent="0">
              <a:buNone/>
            </a:pPr>
            <a:r>
              <a:rPr lang="x-none" dirty="0" smtClean="0"/>
              <a:t>Додатно задужење фармацеута у оквиру законских регулатива јесте континурани процес побољшања употребе лекова као и праћење нежељених реакција на лекове и медицинска средства. </a:t>
            </a:r>
          </a:p>
          <a:p>
            <a:pPr marL="0" indent="0">
              <a:buNone/>
            </a:pPr>
            <a:r>
              <a:rPr lang="x-none" dirty="0" smtClean="0"/>
              <a:t>Ближе услове у погледу кадра, опреме, простора и лекова, као и остале појединости обављања фармацеутске здравствене делатности</a:t>
            </a:r>
            <a:r>
              <a:rPr lang="hr-HR" dirty="0" smtClean="0"/>
              <a:t>,</a:t>
            </a:r>
            <a:r>
              <a:rPr lang="x-none" dirty="0" smtClean="0"/>
              <a:t> прописује министар.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2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55" y="150637"/>
            <a:ext cx="10515600" cy="966964"/>
          </a:xfrm>
        </p:spPr>
        <p:txBody>
          <a:bodyPr>
            <a:normAutofit/>
          </a:bodyPr>
          <a:lstStyle/>
          <a:p>
            <a:pPr algn="ctr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2" y="1207910"/>
            <a:ext cx="11627556" cy="5497689"/>
          </a:xfrm>
        </p:spPr>
        <p:txBody>
          <a:bodyPr>
            <a:normAutofit/>
          </a:bodyPr>
          <a:lstStyle/>
          <a:p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Фармацеутска здравствена делатност обухвата: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ромоцију здравља (здравствено васпитање </a:t>
            </a:r>
            <a:r>
              <a:rPr lang="hr-H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саветовање за очување и унапређење здравља адекватном употребом лекова и одређених медицинских средстава)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ромет на мало како медикамената тако и одређених врста медицинских средстава (овај сегмент се врши на основу планова за набавку лекова и медицинских средстава за редовне и ванредне потребе)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раћење савремених стручних и научних достигнућа у области фармакотерапије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декватно саветовање пацијената у вези правилне употребе лекова 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зрада магистралних и галенских лекова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x-non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руги послови у складу са законом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044"/>
            <a:ext cx="10515600" cy="970845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2" y="1241778"/>
            <a:ext cx="11627556" cy="5429955"/>
          </a:xfrm>
        </p:spPr>
        <p:txBody>
          <a:bodyPr>
            <a:normAutofit fontScale="92500" lnSpcReduction="10000"/>
          </a:bodyPr>
          <a:lstStyle/>
          <a:p>
            <a:r>
              <a:rPr lang="x-none" dirty="0" smtClean="0"/>
              <a:t>На основу публикованих података читав концепт превенције хорничних болести почиње да се мења окретањем ка порасту знања о здрављу, промени здравствене свести и промоцији самозаштите.</a:t>
            </a:r>
            <a:endParaRPr lang="x-none" dirty="0"/>
          </a:p>
          <a:p>
            <a:r>
              <a:rPr lang="x-none" dirty="0" smtClean="0"/>
              <a:t>Наведне промене су водиле у правцу модела превенције усмереног на промене индивидуалног стила живота као основне превентивне стратегије. </a:t>
            </a:r>
          </a:p>
          <a:p>
            <a:r>
              <a:rPr lang="x-none" dirty="0" smtClean="0"/>
              <a:t>Наведени приступ дуго остаје у теорији и пракси поимајући стил живота и понашање људи као лични избор и одлуку, не улазећи у дубље структурне анализе фактора и других детерминанти здравља.</a:t>
            </a:r>
          </a:p>
          <a:p>
            <a:r>
              <a:rPr lang="x-none" dirty="0" smtClean="0"/>
              <a:t>Паралелно са овим приступом настаје и опстаје тзв. </a:t>
            </a:r>
            <a:r>
              <a:rPr lang="x-none" b="1" dirty="0" smtClean="0"/>
              <a:t>социјалномедицински</a:t>
            </a:r>
            <a:r>
              <a:rPr lang="x-none" dirty="0" smtClean="0"/>
              <a:t> </a:t>
            </a:r>
            <a:r>
              <a:rPr lang="x-none" b="1" dirty="0" smtClean="0"/>
              <a:t>приступ</a:t>
            </a:r>
            <a:r>
              <a:rPr lang="x-none" dirty="0" smtClean="0"/>
              <a:t> који се базира на анализи и разумевању комплексне интеракције између политичко-економских, социјалних и културних релација на ширем нивоу, и индивидуалних, биолошких и медицинских својстава на индивидуалном нивоу.</a:t>
            </a:r>
          </a:p>
          <a:p>
            <a:r>
              <a:rPr lang="x-none" dirty="0" smtClean="0"/>
              <a:t>Са наведеном холистичком парадигмом социјална медицина је ушла у нови век.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8720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4" y="297392"/>
            <a:ext cx="10515600" cy="707320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1772355"/>
            <a:ext cx="11672711" cy="5508977"/>
          </a:xfrm>
        </p:spPr>
        <p:txBody>
          <a:bodyPr/>
          <a:lstStyle/>
          <a:p>
            <a:r>
              <a:rPr lang="x-none" dirty="0" smtClean="0"/>
              <a:t>Напори да се обезбеди доступна и правична здравствена служба, доношење прописа из здравствене заштите, формирање фондова за чување</a:t>
            </a:r>
            <a:r>
              <a:rPr lang="hr-HR" dirty="0" smtClean="0"/>
              <a:t> </a:t>
            </a:r>
            <a:r>
              <a:rPr lang="x-none" dirty="0" smtClean="0"/>
              <a:t>народног здравља, подизање здравствене културе, проучавање здравственог стања становништва и фактора који га одређују- активности које описују социјалномедицинске активности у XIX веку.</a:t>
            </a:r>
          </a:p>
          <a:p>
            <a:r>
              <a:rPr lang="x-none" dirty="0" smtClean="0"/>
              <a:t>Почетак XX века обележавају оригиналне идеје Милана </a:t>
            </a:r>
            <a:r>
              <a:rPr lang="hr-HR" dirty="0" err="1" smtClean="0"/>
              <a:t>Јо</a:t>
            </a:r>
            <a:r>
              <a:rPr lang="x-none" dirty="0" smtClean="0"/>
              <a:t>вановића Батута.</a:t>
            </a:r>
          </a:p>
          <a:p>
            <a:r>
              <a:rPr lang="x-none" dirty="0" smtClean="0"/>
              <a:t>Андрија Штампар наставља трасом Батута трагајући за решењима која ће највише одговарати здравственим приликама и економској ситуацији Србије у том периоду.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7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29659"/>
            <a:ext cx="10515600" cy="1034697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332089"/>
            <a:ext cx="11537245" cy="5249332"/>
          </a:xfrm>
        </p:spPr>
        <p:txBody>
          <a:bodyPr>
            <a:normAutofit lnSpcReduction="10000"/>
          </a:bodyPr>
          <a:lstStyle/>
          <a:p>
            <a:r>
              <a:rPr lang="x-none" dirty="0" smtClean="0"/>
              <a:t>Крајем XX века демографски и здравствени статус широм света попримио је другачије димензије.</a:t>
            </a:r>
          </a:p>
          <a:p>
            <a:r>
              <a:rPr lang="x-none" dirty="0" smtClean="0"/>
              <a:t>Долази до пораста броја становника што је резултовало као исход пада морталитета (нарочито одојчади и деце) али и услед продужења људског века. </a:t>
            </a:r>
          </a:p>
          <a:p>
            <a:r>
              <a:rPr lang="x-none" dirty="0" smtClean="0"/>
              <a:t>Долази до пораста броја популације старије од 65 година, а посебан акценат је стављен на пораст врло старије популације, преко 75 година старости. </a:t>
            </a:r>
          </a:p>
          <a:p>
            <a:r>
              <a:rPr lang="x-none" dirty="0" smtClean="0"/>
              <a:t>Политичка, економска и здравствена слика света је била значајно измењена.</a:t>
            </a:r>
          </a:p>
          <a:p>
            <a:r>
              <a:rPr lang="x-none" dirty="0" smtClean="0"/>
              <a:t>Најзначајнија промена се наводи као откриће вакцина, искорењењ</a:t>
            </a:r>
            <a:r>
              <a:rPr lang="en-US" dirty="0" smtClean="0"/>
              <a:t>e</a:t>
            </a:r>
            <a:r>
              <a:rPr lang="x-none" dirty="0" smtClean="0"/>
              <a:t> великих богиња и обезбеђивања контролисаног стања за одређене епидемије.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42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045"/>
            <a:ext cx="10515600" cy="959556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56" y="1162755"/>
            <a:ext cx="11616266" cy="5508977"/>
          </a:xfrm>
        </p:spPr>
        <p:txBody>
          <a:bodyPr/>
          <a:lstStyle/>
          <a:p>
            <a:pPr marL="0" indent="0">
              <a:buNone/>
            </a:pPr>
            <a:r>
              <a:rPr lang="x-none" dirty="0" smtClean="0"/>
              <a:t>Даљим развојем социјалне медицине и фармације током XXI века издвајају се: </a:t>
            </a:r>
          </a:p>
          <a:p>
            <a:r>
              <a:rPr lang="x-none" dirty="0"/>
              <a:t>р</a:t>
            </a:r>
            <a:r>
              <a:rPr lang="x-none" dirty="0" smtClean="0"/>
              <a:t>азвој научне методологије и технологије која омогућава боље размевање процеса болести и механизма контроле</a:t>
            </a:r>
          </a:p>
          <a:p>
            <a:r>
              <a:rPr lang="x-none" dirty="0"/>
              <a:t>р</a:t>
            </a:r>
            <a:r>
              <a:rPr lang="x-none" dirty="0" smtClean="0"/>
              <a:t>азвој здравственог система и његова боља доступност, организованост, технологизација и софистикација</a:t>
            </a:r>
          </a:p>
          <a:p>
            <a:r>
              <a:rPr lang="x-none" dirty="0"/>
              <a:t>р</a:t>
            </a:r>
            <a:r>
              <a:rPr lang="x-none" dirty="0" smtClean="0"/>
              <a:t>азвој научно истраживачких метода за процену здравља и оптерећења болешћу као и за евалуацију економских ефеката и проучавање детерминанти здравља</a:t>
            </a:r>
          </a:p>
          <a:p>
            <a:r>
              <a:rPr lang="x-none" dirty="0"/>
              <a:t>п</a:t>
            </a:r>
            <a:r>
              <a:rPr lang="x-none" dirty="0" smtClean="0"/>
              <a:t>оштовање људских права</a:t>
            </a:r>
          </a:p>
          <a:p>
            <a:r>
              <a:rPr lang="x-none" dirty="0"/>
              <a:t>п</a:t>
            </a:r>
            <a:r>
              <a:rPr lang="x-none" dirty="0" smtClean="0"/>
              <a:t>ораст личне одговорности за здравље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9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110" y="528034"/>
            <a:ext cx="10515600" cy="965915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651" y="2047741"/>
            <a:ext cx="11552349" cy="3799268"/>
          </a:xfrm>
        </p:spPr>
        <p:txBody>
          <a:bodyPr/>
          <a:lstStyle/>
          <a:p>
            <a:r>
              <a:rPr lang="x-none" dirty="0" smtClean="0"/>
              <a:t>И поред наведених карактерних црта развоја социјалне медицине и фармације остала су отворена поједина поља попут молекуларне базе болести и здравља.</a:t>
            </a:r>
          </a:p>
          <a:p>
            <a:pPr marL="0" indent="0">
              <a:buNone/>
            </a:pPr>
            <a:endParaRPr lang="x-none" dirty="0" smtClean="0"/>
          </a:p>
          <a:p>
            <a:r>
              <a:rPr lang="x-none" dirty="0" smtClean="0"/>
              <a:t>На социјално економском и политичком плану продубљене су разлике „ оних који имају и оних који немају“ и последично су увећане разлике између свих детерминанти здравља.</a:t>
            </a:r>
            <a:endParaRPr lang="x-none" dirty="0"/>
          </a:p>
          <a:p>
            <a:endParaRPr lang="x-non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8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44" y="1533832"/>
            <a:ext cx="11456093" cy="5037789"/>
          </a:xfrm>
        </p:spPr>
        <p:txBody>
          <a:bodyPr/>
          <a:lstStyle/>
          <a:p>
            <a:pPr marL="0" indent="0">
              <a:buNone/>
            </a:pPr>
            <a:r>
              <a:rPr lang="bg-BG" dirty="0" err="1"/>
              <a:t>Детерминанте</a:t>
            </a:r>
            <a:r>
              <a:rPr lang="bg-BG" dirty="0"/>
              <a:t> </a:t>
            </a:r>
            <a:r>
              <a:rPr lang="bg-BG" dirty="0" err="1" smtClean="0"/>
              <a:t>здравља</a:t>
            </a:r>
            <a:endParaRPr lang="hr-HR" dirty="0" smtClean="0"/>
          </a:p>
          <a:p>
            <a:r>
              <a:rPr lang="hr-HR" dirty="0" smtClean="0"/>
              <a:t>СЗО ”</a:t>
            </a:r>
            <a:r>
              <a:rPr lang="hr-HR" dirty="0" err="1" smtClean="0"/>
              <a:t>Здравље</a:t>
            </a:r>
            <a:r>
              <a:rPr lang="hr-HR" dirty="0" smtClean="0"/>
              <a:t> </a:t>
            </a:r>
            <a:r>
              <a:rPr lang="hr-HR" dirty="0" err="1" smtClean="0"/>
              <a:t>представља</a:t>
            </a:r>
            <a:r>
              <a:rPr lang="hr-HR" dirty="0" smtClean="0"/>
              <a:t> </a:t>
            </a:r>
            <a:r>
              <a:rPr lang="bg-BG" dirty="0" err="1"/>
              <a:t>стање</a:t>
            </a:r>
            <a:r>
              <a:rPr lang="bg-BG" dirty="0"/>
              <a:t> </a:t>
            </a:r>
            <a:r>
              <a:rPr lang="bg-BG" dirty="0" err="1"/>
              <a:t>потпуног</a:t>
            </a:r>
            <a:r>
              <a:rPr lang="bg-BG" dirty="0"/>
              <a:t> </a:t>
            </a:r>
            <a:r>
              <a:rPr lang="bg-BG" dirty="0" err="1"/>
              <a:t>физичког</a:t>
            </a:r>
            <a:r>
              <a:rPr lang="bg-BG" dirty="0"/>
              <a:t>, </a:t>
            </a:r>
            <a:r>
              <a:rPr lang="bg-BG" dirty="0" err="1"/>
              <a:t>менталног</a:t>
            </a:r>
            <a:r>
              <a:rPr lang="bg-BG" dirty="0"/>
              <a:t> и </a:t>
            </a:r>
            <a:r>
              <a:rPr lang="bg-BG" dirty="0" err="1"/>
              <a:t>социјалног</a:t>
            </a:r>
            <a:r>
              <a:rPr lang="bg-BG" dirty="0"/>
              <a:t> </a:t>
            </a:r>
            <a:r>
              <a:rPr lang="bg-BG" dirty="0" err="1"/>
              <a:t>благостања</a:t>
            </a:r>
            <a:r>
              <a:rPr lang="bg-BG" dirty="0"/>
              <a:t>, а не само </a:t>
            </a:r>
            <a:r>
              <a:rPr lang="bg-BG" dirty="0" err="1"/>
              <a:t>одсуство</a:t>
            </a:r>
            <a:r>
              <a:rPr lang="bg-BG" dirty="0"/>
              <a:t> болести и </a:t>
            </a:r>
            <a:r>
              <a:rPr lang="bg-BG" dirty="0" err="1" smtClean="0"/>
              <a:t>онеспособљености</a:t>
            </a:r>
            <a:r>
              <a:rPr lang="hr-HR" dirty="0" smtClean="0"/>
              <a:t>.”</a:t>
            </a:r>
          </a:p>
          <a:p>
            <a:endParaRPr lang="en-US" dirty="0" smtClean="0"/>
          </a:p>
          <a:p>
            <a:r>
              <a:rPr lang="bg-BG" dirty="0" err="1"/>
              <a:t>Детерминанте</a:t>
            </a:r>
            <a:r>
              <a:rPr lang="bg-BG" dirty="0"/>
              <a:t> </a:t>
            </a:r>
            <a:r>
              <a:rPr lang="bg-BG" dirty="0" err="1"/>
              <a:t>односно</a:t>
            </a:r>
            <a:r>
              <a:rPr lang="bg-BG" dirty="0"/>
              <a:t> </a:t>
            </a:r>
            <a:r>
              <a:rPr lang="bg-BG" dirty="0" err="1"/>
              <a:t>одреднице</a:t>
            </a:r>
            <a:r>
              <a:rPr lang="bg-BG" dirty="0"/>
              <a:t> </a:t>
            </a:r>
            <a:r>
              <a:rPr lang="bg-BG" dirty="0" err="1"/>
              <a:t>здравља</a:t>
            </a:r>
            <a:r>
              <a:rPr lang="bg-BG" dirty="0"/>
              <a:t> </a:t>
            </a:r>
            <a:r>
              <a:rPr lang="bg-BG" dirty="0" err="1"/>
              <a:t>су</a:t>
            </a:r>
            <a:r>
              <a:rPr lang="bg-BG" dirty="0"/>
              <a:t> </a:t>
            </a:r>
            <a:r>
              <a:rPr lang="bg-BG" b="1" dirty="0"/>
              <a:t>лични, </a:t>
            </a:r>
            <a:r>
              <a:rPr lang="bg-BG" b="1" dirty="0" err="1"/>
              <a:t>социјални</a:t>
            </a:r>
            <a:r>
              <a:rPr lang="bg-BG" b="1" dirty="0"/>
              <a:t>, </a:t>
            </a:r>
            <a:r>
              <a:rPr lang="bg-BG" b="1" dirty="0" err="1"/>
              <a:t>економски</a:t>
            </a:r>
            <a:r>
              <a:rPr lang="bg-BG" b="1" dirty="0"/>
              <a:t> и фактори </a:t>
            </a:r>
            <a:r>
              <a:rPr lang="bg-BG" b="1" dirty="0" err="1"/>
              <a:t>околине</a:t>
            </a:r>
            <a:r>
              <a:rPr lang="bg-BG" dirty="0"/>
              <a:t> </a:t>
            </a:r>
            <a:r>
              <a:rPr lang="bg-BG" dirty="0" err="1"/>
              <a:t>који</a:t>
            </a:r>
            <a:r>
              <a:rPr lang="bg-BG" dirty="0"/>
              <a:t> </a:t>
            </a:r>
            <a:r>
              <a:rPr lang="bg-BG" dirty="0" err="1"/>
              <a:t>одређују</a:t>
            </a:r>
            <a:r>
              <a:rPr lang="bg-BG" dirty="0"/>
              <a:t> </a:t>
            </a:r>
            <a:r>
              <a:rPr lang="bg-BG" dirty="0" err="1"/>
              <a:t>здравствено</a:t>
            </a:r>
            <a:r>
              <a:rPr lang="bg-BG" dirty="0"/>
              <a:t> </a:t>
            </a:r>
            <a:r>
              <a:rPr lang="bg-BG" dirty="0" err="1"/>
              <a:t>стање</a:t>
            </a:r>
            <a:r>
              <a:rPr lang="bg-BG" dirty="0"/>
              <a:t> </a:t>
            </a:r>
            <a:r>
              <a:rPr lang="bg-BG" dirty="0" err="1"/>
              <a:t>појединца</a:t>
            </a:r>
            <a:r>
              <a:rPr lang="bg-BG" dirty="0"/>
              <a:t> или </a:t>
            </a:r>
            <a:r>
              <a:rPr lang="bg-BG" dirty="0" err="1"/>
              <a:t>популација</a:t>
            </a: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48048" y="216111"/>
            <a:ext cx="10515600" cy="850006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Евалуација изазова социјалне фармације и медицине у савременом добу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223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12096</TotalTime>
  <Words>2994</Words>
  <Application>Microsoft Office PowerPoint</Application>
  <PresentationFormat>Widescreen</PresentationFormat>
  <Paragraphs>206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Mangal</vt:lpstr>
      <vt:lpstr>Wingdings</vt:lpstr>
      <vt:lpstr>Office Theme</vt:lpstr>
      <vt:lpstr>Интегрисане академске студије фармације Предмет: Социјална фармација    Наставна јединица бр. 2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PowerPoint Presentation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  <vt:lpstr>Евалуација изазова социјалне фармације и медицине у савременом добу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65</cp:revision>
  <cp:lastPrinted>2020-02-18T12:51:24Z</cp:lastPrinted>
  <dcterms:created xsi:type="dcterms:W3CDTF">2019-02-16T09:51:05Z</dcterms:created>
  <dcterms:modified xsi:type="dcterms:W3CDTF">2021-02-07T15:42:43Z</dcterms:modified>
</cp:coreProperties>
</file>